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2" r:id="rId3"/>
    <p:sldId id="257" r:id="rId4"/>
    <p:sldId id="258" r:id="rId5"/>
    <p:sldId id="260" r:id="rId6"/>
    <p:sldId id="261" r:id="rId7"/>
    <p:sldId id="263" r:id="rId8"/>
    <p:sldId id="259"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3" d="100"/>
          <a:sy n="73" d="100"/>
        </p:scale>
        <p:origin x="485" y="110"/>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0945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308491" y="1337191"/>
            <a:ext cx="4869299" cy="5555099"/>
          </a:xfrm>
          <a:prstGeom prst="rect">
            <a:avLst/>
          </a:prstGeom>
        </p:spPr>
      </p:pic>
      <p:sp>
        <p:nvSpPr>
          <p:cNvPr id="6" name="Text 2"/>
          <p:cNvSpPr/>
          <p:nvPr/>
        </p:nvSpPr>
        <p:spPr>
          <a:xfrm>
            <a:off x="6350198" y="1737955"/>
            <a:ext cx="7416403" cy="2902863"/>
          </a:xfrm>
          <a:prstGeom prst="rect">
            <a:avLst/>
          </a:prstGeom>
          <a:noFill/>
          <a:ln/>
        </p:spPr>
        <p:txBody>
          <a:bodyPr wrap="square" rtlCol="0" anchor="t"/>
          <a:lstStyle/>
          <a:p>
            <a:pPr marL="0" indent="0">
              <a:lnSpc>
                <a:spcPts val="7620"/>
              </a:lnSpc>
              <a:buNone/>
            </a:pPr>
            <a:r>
              <a:rPr lang="en-US" sz="6096" b="1" kern="0" spc="-61" smtClean="0">
                <a:solidFill>
                  <a:srgbClr val="FFFFFF"/>
                </a:solidFill>
                <a:latin typeface="Baskerville Old Face" panose="02020602080505020303" pitchFamily="18" charset="0"/>
                <a:ea typeface="Montserrat" pitchFamily="34" charset="-122"/>
                <a:cs typeface="Montserrat" pitchFamily="34" charset="-120"/>
              </a:rPr>
              <a:t>MARK 52: </a:t>
            </a:r>
            <a:r>
              <a:rPr lang="en-US" sz="5800" b="1" kern="0" spc="-61" dirty="0" smtClean="0">
                <a:solidFill>
                  <a:srgbClr val="FFFFFF"/>
                </a:solidFill>
                <a:latin typeface="Baskerville Old Face" panose="02020602080505020303" pitchFamily="18" charset="0"/>
                <a:ea typeface="Montserrat" pitchFamily="34" charset="-122"/>
                <a:cs typeface="Montserrat" pitchFamily="34" charset="-120"/>
              </a:rPr>
              <a:t>Play your cards right</a:t>
            </a:r>
            <a:endParaRPr lang="en-US" sz="6096" dirty="0">
              <a:latin typeface="Baskerville Old Face" panose="02020602080505020303" pitchFamily="18" charset="0"/>
            </a:endParaRPr>
          </a:p>
        </p:txBody>
      </p:sp>
      <p:sp>
        <p:nvSpPr>
          <p:cNvPr id="7" name="Text 3"/>
          <p:cNvSpPr/>
          <p:nvPr/>
        </p:nvSpPr>
        <p:spPr>
          <a:xfrm>
            <a:off x="6350198" y="5010983"/>
            <a:ext cx="7416403" cy="1480661"/>
          </a:xfrm>
          <a:prstGeom prst="rect">
            <a:avLst/>
          </a:prstGeom>
          <a:noFill/>
          <a:ln/>
        </p:spPr>
        <p:txBody>
          <a:bodyPr wrap="square" rtlCol="0" anchor="t"/>
          <a:lstStyle/>
          <a:p>
            <a:pPr>
              <a:lnSpc>
                <a:spcPts val="2915"/>
              </a:lnSpc>
            </a:pPr>
            <a:r>
              <a:rPr lang="en-US" sz="1944" dirty="0">
                <a:solidFill>
                  <a:schemeClr val="bg2"/>
                </a:solidFill>
                <a:latin typeface="Source Sans Pro" pitchFamily="34" charset="0"/>
                <a:ea typeface="Source Sans Pro" pitchFamily="34" charset="-122"/>
                <a:cs typeface="Source Sans Pro" pitchFamily="34" charset="-120"/>
              </a:rPr>
              <a:t> </a:t>
            </a:r>
            <a:r>
              <a:rPr lang="en-US" dirty="0">
                <a:solidFill>
                  <a:schemeClr val="bg2"/>
                </a:solidFill>
              </a:rPr>
              <a:t>Crafting an attractive card game takes a careful mix of exciting </a:t>
            </a:r>
            <a:r>
              <a:rPr lang="en-US" dirty="0" smtClean="0">
                <a:solidFill>
                  <a:schemeClr val="bg2"/>
                </a:solidFill>
              </a:rPr>
              <a:t>situations, </a:t>
            </a:r>
            <a:r>
              <a:rPr lang="en-US" dirty="0">
                <a:solidFill>
                  <a:schemeClr val="bg2"/>
                </a:solidFill>
              </a:rPr>
              <a:t>deep artwork and interesting strategy. In this presentation, I take you on a journey of these fundamental principles and how to apply them in order to create good card games.</a:t>
            </a:r>
            <a:endParaRPr lang="en-US" sz="1944" dirty="0">
              <a:solidFill>
                <a:schemeClr val="bg2"/>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14:vortex dir="r"/>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 y="0"/>
            <a:ext cx="14630400" cy="8229599"/>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Tree>
    <p:extLst>
      <p:ext uri="{BB962C8B-B14F-4D97-AF65-F5344CB8AC3E}">
        <p14:creationId xmlns:p14="http://schemas.microsoft.com/office/powerpoint/2010/main" val="30776316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nodeType="clickEffect">
                                  <p:stCondLst>
                                    <p:cond delay="0"/>
                                  </p:stCondLst>
                                  <p:childTnLst>
                                    <p:animEffect transition="out" filter="randombar(horizontal)">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21021"/>
            <a:ext cx="14630400" cy="8229600"/>
          </a:xfrm>
          <a:prstGeom prst="rect">
            <a:avLst/>
          </a:prstGeom>
          <a:solidFill>
            <a:srgbClr val="111213"/>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6" name="Text 2"/>
          <p:cNvSpPr/>
          <p:nvPr/>
        </p:nvSpPr>
        <p:spPr>
          <a:xfrm>
            <a:off x="6380678" y="1080611"/>
            <a:ext cx="7416403" cy="1402556"/>
          </a:xfrm>
          <a:prstGeom prst="rect">
            <a:avLst/>
          </a:prstGeom>
          <a:noFill/>
          <a:ln/>
        </p:spPr>
        <p:txBody>
          <a:bodyPr wrap="square" rtlCol="0" anchor="t"/>
          <a:lstStyle/>
          <a:p>
            <a:pPr marL="0" indent="0">
              <a:lnSpc>
                <a:spcPts val="5521"/>
              </a:lnSpc>
              <a:buNone/>
            </a:pPr>
            <a:r>
              <a:rPr lang="en-US" sz="6000" dirty="0" smtClean="0">
                <a:solidFill>
                  <a:schemeClr val="bg2"/>
                </a:solidFill>
                <a:latin typeface="Baskerville Old Face" panose="02020602080505020303" pitchFamily="18" charset="0"/>
              </a:rPr>
              <a:t>Card Game Market Analysis</a:t>
            </a:r>
            <a:endParaRPr lang="en-US" sz="6000" dirty="0">
              <a:solidFill>
                <a:schemeClr val="bg2"/>
              </a:solidFill>
              <a:latin typeface="Baskerville Old Face" panose="02020602080505020303" pitchFamily="18" charset="0"/>
            </a:endParaRPr>
          </a:p>
        </p:txBody>
      </p:sp>
      <p:sp>
        <p:nvSpPr>
          <p:cNvPr id="7" name="Shape 3"/>
          <p:cNvSpPr/>
          <p:nvPr/>
        </p:nvSpPr>
        <p:spPr>
          <a:xfrm>
            <a:off x="6350198" y="2853333"/>
            <a:ext cx="7416403" cy="3014305"/>
          </a:xfrm>
          <a:prstGeom prst="roundRect">
            <a:avLst>
              <a:gd name="adj" fmla="val 862"/>
            </a:avLst>
          </a:prstGeom>
          <a:noFill/>
          <a:ln w="15240">
            <a:solidFill>
              <a:srgbClr val="FFFFFF">
                <a:alpha val="24000"/>
              </a:srgbClr>
            </a:solidFill>
            <a:prstDash val="solid"/>
          </a:ln>
        </p:spPr>
      </p:sp>
      <p:sp>
        <p:nvSpPr>
          <p:cNvPr id="8" name="Shape 4"/>
          <p:cNvSpPr/>
          <p:nvPr/>
        </p:nvSpPr>
        <p:spPr>
          <a:xfrm>
            <a:off x="6380678" y="2868573"/>
            <a:ext cx="7385923" cy="1421725"/>
          </a:xfrm>
          <a:prstGeom prst="rect">
            <a:avLst/>
          </a:prstGeom>
          <a:solidFill>
            <a:srgbClr val="FFFFFF">
              <a:alpha val="4000"/>
            </a:srgbClr>
          </a:solidFill>
          <a:ln/>
        </p:spPr>
      </p:sp>
      <p:sp>
        <p:nvSpPr>
          <p:cNvPr id="9" name="Text 5"/>
          <p:cNvSpPr/>
          <p:nvPr/>
        </p:nvSpPr>
        <p:spPr>
          <a:xfrm>
            <a:off x="6612255" y="3024188"/>
            <a:ext cx="3195518" cy="370165"/>
          </a:xfrm>
          <a:prstGeom prst="rect">
            <a:avLst/>
          </a:prstGeom>
          <a:noFill/>
          <a:ln/>
        </p:spPr>
        <p:txBody>
          <a:bodyPr wrap="none" rtlCol="0" anchor="t"/>
          <a:lstStyle/>
          <a:p>
            <a:pPr marL="0" indent="0">
              <a:lnSpc>
                <a:spcPts val="2915"/>
              </a:lnSpc>
              <a:buNone/>
            </a:pPr>
            <a:endParaRPr lang="en-US" sz="1944" dirty="0"/>
          </a:p>
        </p:txBody>
      </p:sp>
      <p:sp>
        <p:nvSpPr>
          <p:cNvPr id="10" name="Text 6"/>
          <p:cNvSpPr/>
          <p:nvPr/>
        </p:nvSpPr>
        <p:spPr>
          <a:xfrm>
            <a:off x="10309027" y="3024188"/>
            <a:ext cx="3195518" cy="1110496"/>
          </a:xfrm>
          <a:prstGeom prst="rect">
            <a:avLst/>
          </a:prstGeom>
          <a:noFill/>
          <a:ln/>
        </p:spPr>
        <p:txBody>
          <a:bodyPr wrap="square" rtlCol="0" anchor="t"/>
          <a:lstStyle/>
          <a:p>
            <a:pPr marL="0" indent="0">
              <a:lnSpc>
                <a:spcPts val="2915"/>
              </a:lnSpc>
              <a:buNone/>
            </a:pPr>
            <a:endParaRPr lang="en-US" sz="1944" dirty="0"/>
          </a:p>
        </p:txBody>
      </p:sp>
      <p:sp>
        <p:nvSpPr>
          <p:cNvPr id="11" name="Shape 7"/>
          <p:cNvSpPr/>
          <p:nvPr/>
        </p:nvSpPr>
        <p:spPr>
          <a:xfrm>
            <a:off x="6365438" y="4319223"/>
            <a:ext cx="7385923" cy="1421725"/>
          </a:xfrm>
          <a:prstGeom prst="rect">
            <a:avLst/>
          </a:prstGeom>
          <a:solidFill>
            <a:srgbClr val="000000">
              <a:alpha val="4000"/>
            </a:srgbClr>
          </a:solidFill>
          <a:ln/>
        </p:spPr>
      </p:sp>
      <p:sp>
        <p:nvSpPr>
          <p:cNvPr id="12" name="Text 8"/>
          <p:cNvSpPr/>
          <p:nvPr/>
        </p:nvSpPr>
        <p:spPr>
          <a:xfrm>
            <a:off x="6612255" y="4445913"/>
            <a:ext cx="3195518" cy="370165"/>
          </a:xfrm>
          <a:prstGeom prst="rect">
            <a:avLst/>
          </a:prstGeom>
          <a:noFill/>
          <a:ln/>
        </p:spPr>
        <p:txBody>
          <a:bodyPr wrap="none" rtlCol="0" anchor="t"/>
          <a:lstStyle/>
          <a:p>
            <a:pPr>
              <a:lnSpc>
                <a:spcPts val="2915"/>
              </a:lnSpc>
            </a:pPr>
            <a:r>
              <a:rPr lang="en-US" sz="1944" dirty="0">
                <a:solidFill>
                  <a:srgbClr val="E2E6E9"/>
                </a:solidFill>
                <a:latin typeface="Source Sans Pro" pitchFamily="34" charset="0"/>
                <a:ea typeface="Source Sans Pro" pitchFamily="34" charset="-122"/>
              </a:rPr>
              <a:t>Projected market value of </a:t>
            </a:r>
          </a:p>
          <a:p>
            <a:pPr>
              <a:lnSpc>
                <a:spcPts val="2915"/>
              </a:lnSpc>
            </a:pPr>
            <a:r>
              <a:rPr lang="en-US" sz="1944" dirty="0">
                <a:solidFill>
                  <a:srgbClr val="E2E6E9"/>
                </a:solidFill>
                <a:latin typeface="Source Sans Pro" pitchFamily="34" charset="0"/>
                <a:ea typeface="Source Sans Pro" pitchFamily="34" charset="-122"/>
              </a:rPr>
              <a:t>Cards in India by 2029</a:t>
            </a:r>
            <a:endParaRPr lang="en-US" sz="1944" dirty="0"/>
          </a:p>
          <a:p>
            <a:pPr marL="0" indent="0">
              <a:lnSpc>
                <a:spcPts val="2915"/>
              </a:lnSpc>
              <a:buNone/>
            </a:pPr>
            <a:r>
              <a:rPr lang="en-US" sz="1944" dirty="0" smtClean="0">
                <a:solidFill>
                  <a:srgbClr val="E2E6E9"/>
                </a:solidFill>
                <a:latin typeface="Source Sans Pro" pitchFamily="34" charset="0"/>
                <a:ea typeface="Source Sans Pro" pitchFamily="34" charset="-122"/>
                <a:cs typeface="Source Sans Pro" pitchFamily="34" charset="-120"/>
              </a:rPr>
              <a:t> </a:t>
            </a:r>
            <a:endParaRPr lang="en-US" sz="1944" dirty="0"/>
          </a:p>
        </p:txBody>
      </p:sp>
      <p:sp>
        <p:nvSpPr>
          <p:cNvPr id="13" name="Text 9"/>
          <p:cNvSpPr/>
          <p:nvPr/>
        </p:nvSpPr>
        <p:spPr>
          <a:xfrm>
            <a:off x="10309027" y="4445913"/>
            <a:ext cx="3195518" cy="1110496"/>
          </a:xfrm>
          <a:prstGeom prst="rect">
            <a:avLst/>
          </a:prstGeom>
          <a:noFill/>
          <a:ln/>
        </p:spPr>
        <p:txBody>
          <a:bodyPr wrap="square" rtlCol="0" anchor="t"/>
          <a:lstStyle/>
          <a:p>
            <a:pPr marL="0" indent="0">
              <a:lnSpc>
                <a:spcPts val="2915"/>
              </a:lnSpc>
              <a:buNone/>
            </a:pPr>
            <a:endParaRPr lang="en-US" sz="1944" dirty="0"/>
          </a:p>
        </p:txBody>
      </p:sp>
      <p:sp>
        <p:nvSpPr>
          <p:cNvPr id="15" name="Text 11"/>
          <p:cNvSpPr/>
          <p:nvPr/>
        </p:nvSpPr>
        <p:spPr>
          <a:xfrm>
            <a:off x="6612255" y="5867638"/>
            <a:ext cx="3195518" cy="370165"/>
          </a:xfrm>
          <a:prstGeom prst="rect">
            <a:avLst/>
          </a:prstGeom>
          <a:noFill/>
          <a:ln/>
        </p:spPr>
        <p:txBody>
          <a:bodyPr wrap="none" rtlCol="0" anchor="t"/>
          <a:lstStyle/>
          <a:p>
            <a:pPr marL="0" indent="0">
              <a:lnSpc>
                <a:spcPts val="2915"/>
              </a:lnSpc>
              <a:buNone/>
            </a:pPr>
            <a:endParaRPr lang="en-US" sz="1944" dirty="0"/>
          </a:p>
        </p:txBody>
      </p:sp>
      <p:sp>
        <p:nvSpPr>
          <p:cNvPr id="16" name="Text 12"/>
          <p:cNvSpPr/>
          <p:nvPr/>
        </p:nvSpPr>
        <p:spPr>
          <a:xfrm>
            <a:off x="10309027" y="5867638"/>
            <a:ext cx="3195518" cy="1110496"/>
          </a:xfrm>
          <a:prstGeom prst="rect">
            <a:avLst/>
          </a:prstGeom>
          <a:noFill/>
          <a:ln/>
        </p:spPr>
        <p:txBody>
          <a:bodyPr wrap="square" rtlCol="0" anchor="t"/>
          <a:lstStyle/>
          <a:p>
            <a:pPr marL="0" indent="0">
              <a:lnSpc>
                <a:spcPts val="2915"/>
              </a:lnSpc>
              <a:buNone/>
            </a:pPr>
            <a:endParaRPr lang="en-US" sz="1944" dirty="0"/>
          </a:p>
        </p:txBody>
      </p:sp>
      <p:sp>
        <p:nvSpPr>
          <p:cNvPr id="17" name="TextBox 16"/>
          <p:cNvSpPr txBox="1"/>
          <p:nvPr/>
        </p:nvSpPr>
        <p:spPr>
          <a:xfrm>
            <a:off x="10073639" y="4630995"/>
            <a:ext cx="3185161" cy="1006429"/>
          </a:xfrm>
          <a:prstGeom prst="rect">
            <a:avLst/>
          </a:prstGeom>
          <a:noFill/>
        </p:spPr>
        <p:txBody>
          <a:bodyPr wrap="square" rtlCol="0">
            <a:spAutoFit/>
          </a:bodyPr>
          <a:lstStyle/>
          <a:p>
            <a:r>
              <a:rPr lang="en-IN" sz="1940" dirty="0" smtClean="0">
                <a:solidFill>
                  <a:schemeClr val="bg1"/>
                </a:solidFill>
              </a:rPr>
              <a:t>$</a:t>
            </a:r>
            <a:r>
              <a:rPr lang="en-US" sz="2000" dirty="0">
                <a:solidFill>
                  <a:srgbClr val="E2E6E9"/>
                </a:solidFill>
                <a:latin typeface="Source Sans Pro" pitchFamily="34" charset="0"/>
                <a:ea typeface="Source Sans Pro" pitchFamily="34" charset="-122"/>
              </a:rPr>
              <a:t>104.10 M or 826 crore Rupees</a:t>
            </a:r>
            <a:endParaRPr lang="en-US" sz="2000" dirty="0"/>
          </a:p>
          <a:p>
            <a:endParaRPr lang="en-IN" sz="1940" dirty="0">
              <a:solidFill>
                <a:schemeClr val="bg1"/>
              </a:solidFill>
            </a:endParaRPr>
          </a:p>
        </p:txBody>
      </p:sp>
      <p:sp>
        <p:nvSpPr>
          <p:cNvPr id="18" name="TextBox 17"/>
          <p:cNvSpPr txBox="1"/>
          <p:nvPr/>
        </p:nvSpPr>
        <p:spPr>
          <a:xfrm>
            <a:off x="6481482" y="3024188"/>
            <a:ext cx="3561677" cy="1143903"/>
          </a:xfrm>
          <a:prstGeom prst="rect">
            <a:avLst/>
          </a:prstGeom>
          <a:noFill/>
        </p:spPr>
        <p:txBody>
          <a:bodyPr wrap="square" rtlCol="0">
            <a:spAutoFit/>
          </a:bodyPr>
          <a:lstStyle/>
          <a:p>
            <a:pPr>
              <a:lnSpc>
                <a:spcPts val="2915"/>
              </a:lnSpc>
            </a:pPr>
            <a:r>
              <a:rPr lang="en-US" sz="2000" dirty="0">
                <a:solidFill>
                  <a:srgbClr val="E2E6E9"/>
                </a:solidFill>
                <a:latin typeface="Source Sans Pro" pitchFamily="34" charset="0"/>
                <a:ea typeface="Source Sans Pro" pitchFamily="34" charset="-122"/>
                <a:cs typeface="Source Sans Pro" pitchFamily="34" charset="-120"/>
              </a:rPr>
              <a:t>Revenue of normal cards in </a:t>
            </a:r>
          </a:p>
          <a:p>
            <a:pPr>
              <a:lnSpc>
                <a:spcPts val="2915"/>
              </a:lnSpc>
            </a:pPr>
            <a:r>
              <a:rPr lang="en-US" sz="2000" dirty="0">
                <a:solidFill>
                  <a:srgbClr val="E2E6E9"/>
                </a:solidFill>
                <a:latin typeface="Source Sans Pro" pitchFamily="34" charset="0"/>
                <a:ea typeface="Source Sans Pro" pitchFamily="34" charset="-122"/>
                <a:cs typeface="Source Sans Pro" pitchFamily="34" charset="-120"/>
              </a:rPr>
              <a:t>India </a:t>
            </a:r>
            <a:endParaRPr lang="en-US" sz="2000" dirty="0"/>
          </a:p>
          <a:p>
            <a:endParaRPr lang="en-IN" sz="2000" dirty="0">
              <a:solidFill>
                <a:schemeClr val="bg1"/>
              </a:solidFill>
            </a:endParaRPr>
          </a:p>
        </p:txBody>
      </p:sp>
      <p:sp>
        <p:nvSpPr>
          <p:cNvPr id="19" name="TextBox 18"/>
          <p:cNvSpPr txBox="1"/>
          <p:nvPr/>
        </p:nvSpPr>
        <p:spPr>
          <a:xfrm>
            <a:off x="10309027" y="3209270"/>
            <a:ext cx="3195518" cy="1006429"/>
          </a:xfrm>
          <a:prstGeom prst="rect">
            <a:avLst/>
          </a:prstGeom>
          <a:noFill/>
        </p:spPr>
        <p:txBody>
          <a:bodyPr wrap="square" rtlCol="0">
            <a:spAutoFit/>
          </a:bodyPr>
          <a:lstStyle/>
          <a:p>
            <a:r>
              <a:rPr lang="en-IN" sz="2000" dirty="0">
                <a:solidFill>
                  <a:schemeClr val="bg1"/>
                </a:solidFill>
              </a:rPr>
              <a:t>$46.10 M or 385 crore Rupees</a:t>
            </a:r>
          </a:p>
          <a:p>
            <a:endParaRPr lang="en-IN" sz="2000" dirty="0">
              <a:solidFill>
                <a:schemeClr val="bg1"/>
              </a:solidFill>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219" y="2853332"/>
            <a:ext cx="5493172" cy="30143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6846" y="-136633"/>
            <a:ext cx="14630400" cy="8229600"/>
          </a:xfrm>
          <a:prstGeom prst="rect">
            <a:avLst/>
          </a:prstGeom>
          <a:solidFill>
            <a:srgbClr val="111213"/>
          </a:solidFill>
          <a:ln/>
        </p:spPr>
      </p:sp>
      <p:sp>
        <p:nvSpPr>
          <p:cNvPr id="4" name="Text 2"/>
          <p:cNvSpPr/>
          <p:nvPr/>
        </p:nvSpPr>
        <p:spPr>
          <a:xfrm>
            <a:off x="425052" y="355640"/>
            <a:ext cx="13963609" cy="701278"/>
          </a:xfrm>
          <a:prstGeom prst="rect">
            <a:avLst/>
          </a:prstGeom>
          <a:noFill/>
          <a:ln/>
        </p:spPr>
        <p:txBody>
          <a:bodyPr wrap="none" rtlCol="0" anchor="t"/>
          <a:lstStyle/>
          <a:p>
            <a:pPr marL="0" indent="0" algn="ctr">
              <a:lnSpc>
                <a:spcPts val="5521"/>
              </a:lnSpc>
              <a:buNone/>
            </a:pPr>
            <a:r>
              <a:rPr lang="en-US" sz="6000" b="1" kern="0" spc="-44" dirty="0">
                <a:solidFill>
                  <a:srgbClr val="FFFFFF"/>
                </a:solidFill>
                <a:latin typeface="Baskerville Old Face" panose="02020602080505020303" pitchFamily="18" charset="0"/>
                <a:ea typeface="Montserrat" pitchFamily="34" charset="-122"/>
                <a:cs typeface="Montserrat" pitchFamily="34" charset="-120"/>
              </a:rPr>
              <a:t>Game Design </a:t>
            </a:r>
            <a:r>
              <a:rPr lang="en-US" sz="6000" b="1" kern="0" spc="-44" dirty="0" smtClean="0">
                <a:solidFill>
                  <a:srgbClr val="FFFFFF"/>
                </a:solidFill>
                <a:latin typeface="Baskerville Old Face" panose="02020602080505020303" pitchFamily="18" charset="0"/>
                <a:ea typeface="Montserrat" pitchFamily="34" charset="-122"/>
                <a:cs typeface="Montserrat" pitchFamily="34" charset="-120"/>
              </a:rPr>
              <a:t>Principles</a:t>
            </a:r>
          </a:p>
          <a:p>
            <a:pPr marL="0" indent="0" algn="ctr">
              <a:lnSpc>
                <a:spcPts val="5521"/>
              </a:lnSpc>
              <a:buNone/>
            </a:pPr>
            <a:endParaRPr lang="en-US" sz="2000" dirty="0">
              <a:latin typeface="Source Sans Pro"/>
              <a:ea typeface="Source Sans Pro"/>
            </a:endParaRPr>
          </a:p>
        </p:txBody>
      </p:sp>
      <p:sp>
        <p:nvSpPr>
          <p:cNvPr id="5" name="Text 3"/>
          <p:cNvSpPr/>
          <p:nvPr/>
        </p:nvSpPr>
        <p:spPr>
          <a:xfrm>
            <a:off x="863798" y="3438763"/>
            <a:ext cx="2804874" cy="350639"/>
          </a:xfrm>
          <a:prstGeom prst="rect">
            <a:avLst/>
          </a:prstGeom>
          <a:noFill/>
          <a:ln/>
        </p:spPr>
        <p:txBody>
          <a:bodyPr wrap="none" rtlCol="0" anchor="t"/>
          <a:lstStyle/>
          <a:p>
            <a:pPr marL="0" indent="0">
              <a:lnSpc>
                <a:spcPts val="2761"/>
              </a:lnSpc>
              <a:buNone/>
            </a:pPr>
            <a:r>
              <a:rPr lang="en-US" sz="2209" b="1" kern="0" spc="-22" dirty="0">
                <a:solidFill>
                  <a:srgbClr val="FFFFFF"/>
                </a:solidFill>
                <a:latin typeface="Montserrat" pitchFamily="34" charset="0"/>
                <a:ea typeface="Montserrat" pitchFamily="34" charset="-122"/>
                <a:cs typeface="Montserrat" pitchFamily="34" charset="-120"/>
              </a:rPr>
              <a:t>Player </a:t>
            </a:r>
            <a:r>
              <a:rPr lang="en-US" sz="2209" b="1" kern="0" spc="-22" dirty="0" smtClean="0">
                <a:solidFill>
                  <a:srgbClr val="FFFFFF"/>
                </a:solidFill>
                <a:latin typeface="Montserrat" pitchFamily="34" charset="0"/>
                <a:ea typeface="Montserrat" pitchFamily="34" charset="-122"/>
                <a:cs typeface="Montserrat" pitchFamily="34" charset="-120"/>
              </a:rPr>
              <a:t>Experience </a:t>
            </a:r>
            <a:endParaRPr lang="en-US" sz="2209" dirty="0"/>
          </a:p>
        </p:txBody>
      </p:sp>
      <p:sp>
        <p:nvSpPr>
          <p:cNvPr id="6" name="Text 4"/>
          <p:cNvSpPr/>
          <p:nvPr/>
        </p:nvSpPr>
        <p:spPr>
          <a:xfrm>
            <a:off x="863798" y="4036219"/>
            <a:ext cx="3898940" cy="1850827"/>
          </a:xfrm>
          <a:prstGeom prst="rect">
            <a:avLst/>
          </a:prstGeom>
          <a:noFill/>
          <a:ln/>
        </p:spPr>
        <p:txBody>
          <a:bodyPr wrap="square" rtlCol="0" anchor="t"/>
          <a:lstStyle/>
          <a:p>
            <a:pPr marL="0" indent="0">
              <a:lnSpc>
                <a:spcPts val="2915"/>
              </a:lnSpc>
              <a:buNone/>
            </a:pPr>
            <a:r>
              <a:rPr lang="en-US" sz="1944" dirty="0" smtClean="0">
                <a:solidFill>
                  <a:srgbClr val="E2E6E9"/>
                </a:solidFill>
                <a:latin typeface="Source Sans Pro" pitchFamily="34" charset="0"/>
                <a:ea typeface="Source Sans Pro" pitchFamily="34" charset="-122"/>
                <a:cs typeface="Source Sans Pro" pitchFamily="34" charset="-120"/>
              </a:rPr>
              <a:t>Providing </a:t>
            </a:r>
            <a:r>
              <a:rPr lang="en-US" sz="1944" dirty="0">
                <a:solidFill>
                  <a:srgbClr val="E2E6E9"/>
                </a:solidFill>
                <a:latin typeface="Source Sans Pro" pitchFamily="34" charset="0"/>
                <a:ea typeface="Source Sans Pro" pitchFamily="34" charset="-122"/>
                <a:cs typeface="Source Sans Pro" pitchFamily="34" charset="-120"/>
              </a:rPr>
              <a:t>an </a:t>
            </a:r>
            <a:r>
              <a:rPr lang="en-US" sz="1944" dirty="0" smtClean="0">
                <a:solidFill>
                  <a:srgbClr val="E2E6E9"/>
                </a:solidFill>
                <a:latin typeface="Source Sans Pro" pitchFamily="34" charset="0"/>
                <a:ea typeface="Source Sans Pro" pitchFamily="34" charset="-122"/>
                <a:cs typeface="Source Sans Pro" pitchFamily="34" charset="-120"/>
              </a:rPr>
              <a:t>engaging </a:t>
            </a:r>
            <a:r>
              <a:rPr lang="en-US" sz="1944" dirty="0">
                <a:solidFill>
                  <a:srgbClr val="E2E6E9"/>
                </a:solidFill>
                <a:latin typeface="Source Sans Pro" pitchFamily="34" charset="0"/>
                <a:ea typeface="Source Sans Pro" pitchFamily="34" charset="-122"/>
                <a:cs typeface="Source Sans Pro" pitchFamily="34" charset="-120"/>
              </a:rPr>
              <a:t>and enjoyable </a:t>
            </a:r>
            <a:r>
              <a:rPr lang="en-US" sz="1944" dirty="0" smtClean="0">
                <a:solidFill>
                  <a:srgbClr val="E2E6E9"/>
                </a:solidFill>
                <a:latin typeface="Source Sans Pro" pitchFamily="34" charset="0"/>
                <a:ea typeface="Source Sans Pro" pitchFamily="34" charset="-122"/>
                <a:cs typeface="Source Sans Pro" pitchFamily="34" charset="-120"/>
              </a:rPr>
              <a:t>players’ </a:t>
            </a:r>
            <a:r>
              <a:rPr lang="en-US" sz="1944" dirty="0">
                <a:solidFill>
                  <a:srgbClr val="E2E6E9"/>
                </a:solidFill>
                <a:latin typeface="Source Sans Pro" pitchFamily="34" charset="0"/>
                <a:ea typeface="Source Sans Pro" pitchFamily="34" charset="-122"/>
                <a:cs typeface="Source Sans Pro" pitchFamily="34" charset="-120"/>
              </a:rPr>
              <a:t>experience is paramount. </a:t>
            </a:r>
            <a:r>
              <a:rPr lang="en-US" sz="1944" dirty="0" smtClean="0">
                <a:solidFill>
                  <a:srgbClr val="E2E6E9"/>
                </a:solidFill>
                <a:latin typeface="Source Sans Pro" pitchFamily="34" charset="0"/>
                <a:ea typeface="Source Sans Pro" pitchFamily="34" charset="-122"/>
                <a:cs typeface="Source Sans Pro" pitchFamily="34" charset="-120"/>
              </a:rPr>
              <a:t>Considering </a:t>
            </a:r>
            <a:r>
              <a:rPr lang="en-US" sz="1944" dirty="0">
                <a:solidFill>
                  <a:srgbClr val="E2E6E9"/>
                </a:solidFill>
                <a:latin typeface="Source Sans Pro" pitchFamily="34" charset="0"/>
                <a:ea typeface="Source Sans Pro" pitchFamily="34" charset="-122"/>
                <a:cs typeface="Source Sans Pro" pitchFamily="34" charset="-120"/>
              </a:rPr>
              <a:t>elements like theme, objectives, and decision-making that keep players engaged.</a:t>
            </a:r>
            <a:endParaRPr lang="en-US" sz="1944" dirty="0"/>
          </a:p>
        </p:txBody>
      </p:sp>
      <p:sp>
        <p:nvSpPr>
          <p:cNvPr id="7" name="Text 5"/>
          <p:cNvSpPr/>
          <p:nvPr/>
        </p:nvSpPr>
        <p:spPr>
          <a:xfrm>
            <a:off x="5372576" y="3438763"/>
            <a:ext cx="2804874" cy="350639"/>
          </a:xfrm>
          <a:prstGeom prst="rect">
            <a:avLst/>
          </a:prstGeom>
          <a:noFill/>
          <a:ln/>
        </p:spPr>
        <p:txBody>
          <a:bodyPr wrap="none" rtlCol="0" anchor="t"/>
          <a:lstStyle/>
          <a:p>
            <a:pPr marL="0" indent="0">
              <a:lnSpc>
                <a:spcPts val="2761"/>
              </a:lnSpc>
              <a:buNone/>
            </a:pPr>
            <a:r>
              <a:rPr lang="en-US" sz="2209" b="1" kern="0" spc="-22" dirty="0">
                <a:solidFill>
                  <a:srgbClr val="FFFFFF"/>
                </a:solidFill>
                <a:latin typeface="Montserrat" pitchFamily="34" charset="0"/>
                <a:ea typeface="Montserrat" pitchFamily="34" charset="-122"/>
                <a:cs typeface="Montserrat" pitchFamily="34" charset="-120"/>
              </a:rPr>
              <a:t>Rulebook Design</a:t>
            </a:r>
            <a:endParaRPr lang="en-US" sz="2209" dirty="0"/>
          </a:p>
        </p:txBody>
      </p:sp>
      <p:sp>
        <p:nvSpPr>
          <p:cNvPr id="8" name="Text 6"/>
          <p:cNvSpPr/>
          <p:nvPr/>
        </p:nvSpPr>
        <p:spPr>
          <a:xfrm>
            <a:off x="5372576" y="4036219"/>
            <a:ext cx="3898940" cy="1480661"/>
          </a:xfrm>
          <a:prstGeom prst="rect">
            <a:avLst/>
          </a:prstGeom>
          <a:noFill/>
          <a:ln/>
        </p:spPr>
        <p:txBody>
          <a:bodyPr wrap="square" rtlCol="0" anchor="t"/>
          <a:lstStyle/>
          <a:p>
            <a:pPr marL="0" indent="0">
              <a:lnSpc>
                <a:spcPts val="2915"/>
              </a:lnSpc>
              <a:buNone/>
            </a:pPr>
            <a:r>
              <a:rPr lang="en-US" sz="1944" dirty="0">
                <a:solidFill>
                  <a:srgbClr val="E2E6E9"/>
                </a:solidFill>
                <a:latin typeface="Source Sans Pro" pitchFamily="34" charset="0"/>
                <a:ea typeface="Source Sans Pro" pitchFamily="34" charset="-122"/>
                <a:cs typeface="Source Sans Pro" pitchFamily="34" charset="-120"/>
              </a:rPr>
              <a:t>Clear and </a:t>
            </a:r>
            <a:r>
              <a:rPr lang="en-US" sz="1944" dirty="0" smtClean="0">
                <a:solidFill>
                  <a:srgbClr val="E2E6E9"/>
                </a:solidFill>
                <a:latin typeface="Source Sans Pro" pitchFamily="34" charset="0"/>
                <a:ea typeface="Source Sans Pro" pitchFamily="34" charset="-122"/>
                <a:cs typeface="Source Sans Pro" pitchFamily="34" charset="-120"/>
              </a:rPr>
              <a:t>precise </a:t>
            </a:r>
            <a:r>
              <a:rPr lang="en-US" sz="1944" dirty="0">
                <a:solidFill>
                  <a:srgbClr val="E2E6E9"/>
                </a:solidFill>
                <a:latin typeface="Source Sans Pro" pitchFamily="34" charset="0"/>
                <a:ea typeface="Source Sans Pro" pitchFamily="34" charset="-122"/>
                <a:cs typeface="Source Sans Pro" pitchFamily="34" charset="-120"/>
              </a:rPr>
              <a:t>rules enable players </a:t>
            </a:r>
            <a:r>
              <a:rPr lang="en-US" sz="1944" dirty="0" smtClean="0">
                <a:solidFill>
                  <a:srgbClr val="E2E6E9"/>
                </a:solidFill>
                <a:latin typeface="Source Sans Pro" pitchFamily="34" charset="0"/>
                <a:ea typeface="Source Sans Pro" pitchFamily="34" charset="-122"/>
                <a:cs typeface="Source Sans Pro" pitchFamily="34" charset="-120"/>
              </a:rPr>
              <a:t>to grasp </a:t>
            </a:r>
            <a:r>
              <a:rPr lang="en-US" sz="1944" dirty="0">
                <a:solidFill>
                  <a:srgbClr val="E2E6E9"/>
                </a:solidFill>
                <a:latin typeface="Source Sans Pro" pitchFamily="34" charset="0"/>
                <a:ea typeface="Source Sans Pro" pitchFamily="34" charset="-122"/>
                <a:cs typeface="Source Sans Pro" pitchFamily="34" charset="-120"/>
              </a:rPr>
              <a:t>the game's </a:t>
            </a:r>
            <a:r>
              <a:rPr lang="en-US" sz="1944" dirty="0" smtClean="0">
                <a:solidFill>
                  <a:srgbClr val="E2E6E9"/>
                </a:solidFill>
                <a:latin typeface="Source Sans Pro" pitchFamily="34" charset="0"/>
                <a:ea typeface="Source Sans Pro" pitchFamily="34" charset="-122"/>
                <a:cs typeface="Source Sans Pro" pitchFamily="34" charset="-120"/>
              </a:rPr>
              <a:t>situations </a:t>
            </a:r>
            <a:r>
              <a:rPr lang="en-US" sz="1944" dirty="0">
                <a:solidFill>
                  <a:srgbClr val="E2E6E9"/>
                </a:solidFill>
                <a:latin typeface="Source Sans Pro" pitchFamily="34" charset="0"/>
                <a:ea typeface="Source Sans Pro" pitchFamily="34" charset="-122"/>
                <a:cs typeface="Source Sans Pro" pitchFamily="34" charset="-120"/>
              </a:rPr>
              <a:t>and </a:t>
            </a:r>
            <a:r>
              <a:rPr lang="en-US" sz="1944" dirty="0" smtClean="0">
                <a:solidFill>
                  <a:srgbClr val="E2E6E9"/>
                </a:solidFill>
                <a:latin typeface="Source Sans Pro" pitchFamily="34" charset="0"/>
                <a:ea typeface="Source Sans Pro" pitchFamily="34" charset="-122"/>
                <a:cs typeface="Source Sans Pro" pitchFamily="34" charset="-120"/>
              </a:rPr>
              <a:t>strategies effectively. Making the rulebook easily accessible is paramount .</a:t>
            </a:r>
            <a:endParaRPr lang="en-US" sz="1944" dirty="0"/>
          </a:p>
        </p:txBody>
      </p:sp>
      <p:sp>
        <p:nvSpPr>
          <p:cNvPr id="9" name="Text 7"/>
          <p:cNvSpPr/>
          <p:nvPr/>
        </p:nvSpPr>
        <p:spPr>
          <a:xfrm>
            <a:off x="9881354" y="3438763"/>
            <a:ext cx="3074789" cy="350639"/>
          </a:xfrm>
          <a:prstGeom prst="rect">
            <a:avLst/>
          </a:prstGeom>
          <a:noFill/>
          <a:ln/>
        </p:spPr>
        <p:txBody>
          <a:bodyPr wrap="none" rtlCol="0" anchor="t"/>
          <a:lstStyle/>
          <a:p>
            <a:pPr marL="0" indent="0">
              <a:lnSpc>
                <a:spcPts val="2761"/>
              </a:lnSpc>
              <a:buNone/>
            </a:pPr>
            <a:r>
              <a:rPr lang="en-US" sz="2209" b="1" kern="0" spc="-22" dirty="0">
                <a:solidFill>
                  <a:srgbClr val="FFFFFF"/>
                </a:solidFill>
                <a:latin typeface="Montserrat" pitchFamily="34" charset="0"/>
                <a:ea typeface="Montserrat" pitchFamily="34" charset="-122"/>
                <a:cs typeface="Montserrat" pitchFamily="34" charset="-120"/>
              </a:rPr>
              <a:t>Balancing Mechanics</a:t>
            </a:r>
            <a:endParaRPr lang="en-US" sz="2209" dirty="0"/>
          </a:p>
        </p:txBody>
      </p:sp>
      <p:sp>
        <p:nvSpPr>
          <p:cNvPr id="10" name="Text 8"/>
          <p:cNvSpPr/>
          <p:nvPr/>
        </p:nvSpPr>
        <p:spPr>
          <a:xfrm>
            <a:off x="9881354" y="4036219"/>
            <a:ext cx="3898940" cy="1480661"/>
          </a:xfrm>
          <a:prstGeom prst="rect">
            <a:avLst/>
          </a:prstGeom>
          <a:noFill/>
          <a:ln/>
        </p:spPr>
        <p:txBody>
          <a:bodyPr wrap="square" rtlCol="0" anchor="t"/>
          <a:lstStyle/>
          <a:p>
            <a:pPr marL="0" indent="0">
              <a:lnSpc>
                <a:spcPts val="2915"/>
              </a:lnSpc>
              <a:buNone/>
            </a:pPr>
            <a:r>
              <a:rPr lang="en-US" sz="1944" dirty="0" smtClean="0">
                <a:solidFill>
                  <a:srgbClr val="E2E6E9"/>
                </a:solidFill>
                <a:latin typeface="Source Sans Pro" pitchFamily="34" charset="0"/>
                <a:ea typeface="Source Sans Pro" pitchFamily="34" charset="-122"/>
                <a:cs typeface="Source Sans Pro" pitchFamily="34" charset="-120"/>
              </a:rPr>
              <a:t>Ensuring </a:t>
            </a:r>
            <a:r>
              <a:rPr lang="en-US" sz="1944" dirty="0">
                <a:solidFill>
                  <a:srgbClr val="E2E6E9"/>
                </a:solidFill>
                <a:latin typeface="Source Sans Pro" pitchFamily="34" charset="0"/>
                <a:ea typeface="Source Sans Pro" pitchFamily="34" charset="-122"/>
                <a:cs typeface="Source Sans Pro" pitchFamily="34" charset="-120"/>
              </a:rPr>
              <a:t>a well-balanced game by testing and refining core </a:t>
            </a:r>
            <a:r>
              <a:rPr lang="en-US" sz="1944" dirty="0" smtClean="0">
                <a:solidFill>
                  <a:srgbClr val="E2E6E9"/>
                </a:solidFill>
                <a:latin typeface="Source Sans Pro" pitchFamily="34" charset="0"/>
                <a:ea typeface="Source Sans Pro" pitchFamily="34" charset="-122"/>
                <a:cs typeface="Source Sans Pro" pitchFamily="34" charset="-120"/>
              </a:rPr>
              <a:t>situations </a:t>
            </a:r>
            <a:r>
              <a:rPr lang="en-US" sz="1944" dirty="0">
                <a:solidFill>
                  <a:srgbClr val="E2E6E9"/>
                </a:solidFill>
                <a:latin typeface="Source Sans Pro" pitchFamily="34" charset="0"/>
                <a:ea typeface="Source Sans Pro" pitchFamily="34" charset="-122"/>
                <a:cs typeface="Source Sans Pro" pitchFamily="34" charset="-120"/>
              </a:rPr>
              <a:t>to provide meaningful choices and </a:t>
            </a:r>
            <a:r>
              <a:rPr lang="en-US" sz="1944" dirty="0" smtClean="0">
                <a:solidFill>
                  <a:srgbClr val="E2E6E9"/>
                </a:solidFill>
                <a:latin typeface="Source Sans Pro" pitchFamily="34" charset="0"/>
                <a:ea typeface="Source Sans Pro" pitchFamily="34" charset="-122"/>
                <a:cs typeface="Source Sans Pro" pitchFamily="34" charset="-120"/>
              </a:rPr>
              <a:t>to avoid dominating strategies</a:t>
            </a:r>
            <a:r>
              <a:rPr lang="en-US" sz="1944" dirty="0">
                <a:solidFill>
                  <a:srgbClr val="E2E6E9"/>
                </a:solidFill>
                <a:latin typeface="Source Sans Pro" pitchFamily="34" charset="0"/>
                <a:ea typeface="Source Sans Pro" pitchFamily="34" charset="-122"/>
                <a:cs typeface="Source Sans Pro" pitchFamily="34" charset="-120"/>
              </a:rPr>
              <a:t>.</a:t>
            </a:r>
            <a:endParaRPr lang="en-US" sz="1944" dirty="0"/>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31386"/>
          </a:xfrm>
          <a:prstGeom prst="rect">
            <a:avLst/>
          </a:prstGeom>
          <a:solidFill>
            <a:srgbClr val="111213"/>
          </a:solidFill>
          <a:ln/>
        </p:spPr>
      </p:sp>
      <p:pic>
        <p:nvPicPr>
          <p:cNvPr id="4" name="Image 0" descr="preencoded.png"/>
          <p:cNvPicPr>
            <a:picLocks noChangeAspect="1"/>
          </p:cNvPicPr>
          <p:nvPr/>
        </p:nvPicPr>
        <p:blipFill>
          <a:blip r:embed="rId3"/>
          <a:stretch>
            <a:fillRect/>
          </a:stretch>
        </p:blipFill>
        <p:spPr>
          <a:xfrm>
            <a:off x="9144000" y="-21021"/>
            <a:ext cx="5486400" cy="8231386"/>
          </a:xfrm>
          <a:prstGeom prst="rect">
            <a:avLst/>
          </a:prstGeom>
        </p:spPr>
      </p:pic>
      <p:sp>
        <p:nvSpPr>
          <p:cNvPr id="6" name="Text 2"/>
          <p:cNvSpPr/>
          <p:nvPr/>
        </p:nvSpPr>
        <p:spPr>
          <a:xfrm>
            <a:off x="837486" y="658058"/>
            <a:ext cx="5962888" cy="679847"/>
          </a:xfrm>
          <a:prstGeom prst="rect">
            <a:avLst/>
          </a:prstGeom>
          <a:noFill/>
          <a:ln/>
        </p:spPr>
        <p:txBody>
          <a:bodyPr wrap="none" rtlCol="0" anchor="t"/>
          <a:lstStyle/>
          <a:p>
            <a:pPr marL="0" indent="0">
              <a:lnSpc>
                <a:spcPts val="5353"/>
              </a:lnSpc>
              <a:buNone/>
            </a:pPr>
            <a:r>
              <a:rPr lang="en-US" sz="6000" b="1" kern="0" spc="-43" dirty="0">
                <a:solidFill>
                  <a:srgbClr val="FFFFFF"/>
                </a:solidFill>
                <a:latin typeface="Baskerville Old Face" panose="02020602080505020303" pitchFamily="18" charset="0"/>
                <a:ea typeface="Montserrat" pitchFamily="34" charset="-122"/>
                <a:cs typeface="Montserrat" pitchFamily="34" charset="-120"/>
              </a:rPr>
              <a:t>Gameplay Mechanics</a:t>
            </a:r>
            <a:endParaRPr lang="en-US" sz="6000" dirty="0">
              <a:latin typeface="Baskerville Old Face" panose="02020602080505020303" pitchFamily="18" charset="0"/>
            </a:endParaRPr>
          </a:p>
        </p:txBody>
      </p:sp>
      <p:sp>
        <p:nvSpPr>
          <p:cNvPr id="7" name="Shape 3"/>
          <p:cNvSpPr/>
          <p:nvPr/>
        </p:nvSpPr>
        <p:spPr>
          <a:xfrm>
            <a:off x="1181100" y="1696760"/>
            <a:ext cx="30480" cy="5876568"/>
          </a:xfrm>
          <a:prstGeom prst="roundRect">
            <a:avLst>
              <a:gd name="adj" fmla="val 117765"/>
            </a:avLst>
          </a:prstGeom>
          <a:solidFill>
            <a:srgbClr val="494A4B"/>
          </a:solidFill>
          <a:ln/>
        </p:spPr>
      </p:sp>
      <p:sp>
        <p:nvSpPr>
          <p:cNvPr id="8" name="Shape 4"/>
          <p:cNvSpPr/>
          <p:nvPr/>
        </p:nvSpPr>
        <p:spPr>
          <a:xfrm>
            <a:off x="1435060" y="2219920"/>
            <a:ext cx="837486" cy="30480"/>
          </a:xfrm>
          <a:prstGeom prst="roundRect">
            <a:avLst>
              <a:gd name="adj" fmla="val 117765"/>
            </a:avLst>
          </a:prstGeom>
          <a:solidFill>
            <a:srgbClr val="494A4B"/>
          </a:solidFill>
          <a:ln/>
        </p:spPr>
      </p:sp>
      <p:sp>
        <p:nvSpPr>
          <p:cNvPr id="9" name="Shape 5"/>
          <p:cNvSpPr/>
          <p:nvPr/>
        </p:nvSpPr>
        <p:spPr>
          <a:xfrm>
            <a:off x="927140" y="1965960"/>
            <a:ext cx="538401" cy="538401"/>
          </a:xfrm>
          <a:prstGeom prst="roundRect">
            <a:avLst>
              <a:gd name="adj" fmla="val 6667"/>
            </a:avLst>
          </a:prstGeom>
          <a:solidFill>
            <a:srgbClr val="303132"/>
          </a:solidFill>
          <a:ln/>
        </p:spPr>
      </p:sp>
      <p:sp>
        <p:nvSpPr>
          <p:cNvPr id="10" name="Text 6"/>
          <p:cNvSpPr/>
          <p:nvPr/>
        </p:nvSpPr>
        <p:spPr>
          <a:xfrm>
            <a:off x="1133951" y="2071926"/>
            <a:ext cx="124658" cy="326350"/>
          </a:xfrm>
          <a:prstGeom prst="rect">
            <a:avLst/>
          </a:prstGeom>
          <a:noFill/>
          <a:ln/>
        </p:spPr>
        <p:txBody>
          <a:bodyPr wrap="none" rtlCol="0" anchor="t"/>
          <a:lstStyle/>
          <a:p>
            <a:pPr marL="0" indent="0" algn="ctr">
              <a:lnSpc>
                <a:spcPts val="2569"/>
              </a:lnSpc>
              <a:buNone/>
            </a:pPr>
            <a:r>
              <a:rPr lang="en-US" sz="2569" b="1" kern="0" spc="-26" dirty="0">
                <a:solidFill>
                  <a:srgbClr val="E2E6E9"/>
                </a:solidFill>
                <a:latin typeface="Montserrat" pitchFamily="34" charset="0"/>
                <a:ea typeface="Montserrat" pitchFamily="34" charset="-122"/>
                <a:cs typeface="Montserrat" pitchFamily="34" charset="-120"/>
              </a:rPr>
              <a:t>1</a:t>
            </a:r>
            <a:endParaRPr lang="en-US" sz="2569" dirty="0"/>
          </a:p>
        </p:txBody>
      </p:sp>
      <p:sp>
        <p:nvSpPr>
          <p:cNvPr id="11" name="Text 7"/>
          <p:cNvSpPr/>
          <p:nvPr/>
        </p:nvSpPr>
        <p:spPr>
          <a:xfrm>
            <a:off x="2512457" y="1935956"/>
            <a:ext cx="2719268" cy="339923"/>
          </a:xfrm>
          <a:prstGeom prst="rect">
            <a:avLst/>
          </a:prstGeom>
          <a:noFill/>
          <a:ln/>
        </p:spPr>
        <p:txBody>
          <a:bodyPr wrap="none" rtlCol="0" anchor="t"/>
          <a:lstStyle/>
          <a:p>
            <a:pPr marL="0" indent="0" algn="l">
              <a:lnSpc>
                <a:spcPts val="2676"/>
              </a:lnSpc>
              <a:buNone/>
            </a:pPr>
            <a:r>
              <a:rPr lang="en-US" sz="2141" b="1" kern="0" spc="-21" dirty="0">
                <a:solidFill>
                  <a:srgbClr val="E2E6E9"/>
                </a:solidFill>
                <a:latin typeface="Montserrat" pitchFamily="34" charset="0"/>
                <a:ea typeface="Montserrat" pitchFamily="34" charset="-122"/>
                <a:cs typeface="Montserrat" pitchFamily="34" charset="-120"/>
              </a:rPr>
              <a:t>Card Drawing</a:t>
            </a:r>
            <a:endParaRPr lang="en-US" sz="2141" dirty="0"/>
          </a:p>
        </p:txBody>
      </p:sp>
      <p:sp>
        <p:nvSpPr>
          <p:cNvPr id="12" name="Text 8"/>
          <p:cNvSpPr/>
          <p:nvPr/>
        </p:nvSpPr>
        <p:spPr>
          <a:xfrm>
            <a:off x="2512457" y="2419350"/>
            <a:ext cx="5794058" cy="1076920"/>
          </a:xfrm>
          <a:prstGeom prst="rect">
            <a:avLst/>
          </a:prstGeom>
          <a:noFill/>
          <a:ln/>
        </p:spPr>
        <p:txBody>
          <a:bodyPr wrap="square" rtlCol="0" anchor="t"/>
          <a:lstStyle/>
          <a:p>
            <a:pPr marL="0" indent="0" algn="l">
              <a:lnSpc>
                <a:spcPts val="2826"/>
              </a:lnSpc>
              <a:buNone/>
            </a:pPr>
            <a:r>
              <a:rPr lang="en-US" sz="1884" dirty="0" smtClean="0">
                <a:solidFill>
                  <a:srgbClr val="E2E6E9"/>
                </a:solidFill>
                <a:latin typeface="Source Sans Pro" pitchFamily="34" charset="0"/>
                <a:ea typeface="Source Sans Pro" pitchFamily="34" charset="-122"/>
                <a:cs typeface="Source Sans Pro" pitchFamily="34" charset="-120"/>
              </a:rPr>
              <a:t>Determining </a:t>
            </a:r>
            <a:r>
              <a:rPr lang="en-US" sz="1884" dirty="0">
                <a:solidFill>
                  <a:srgbClr val="E2E6E9"/>
                </a:solidFill>
                <a:latin typeface="Source Sans Pro" pitchFamily="34" charset="0"/>
                <a:ea typeface="Source Sans Pro" pitchFamily="34" charset="-122"/>
                <a:cs typeface="Source Sans Pro" pitchFamily="34" charset="-120"/>
              </a:rPr>
              <a:t>how players </a:t>
            </a:r>
            <a:r>
              <a:rPr lang="en-US" sz="1884" dirty="0" smtClean="0">
                <a:solidFill>
                  <a:srgbClr val="E2E6E9"/>
                </a:solidFill>
                <a:latin typeface="Source Sans Pro" pitchFamily="34" charset="0"/>
                <a:ea typeface="Source Sans Pro" pitchFamily="34" charset="-122"/>
                <a:cs typeface="Source Sans Pro" pitchFamily="34" charset="-120"/>
              </a:rPr>
              <a:t>gain </a:t>
            </a:r>
            <a:r>
              <a:rPr lang="en-US" sz="1884" dirty="0">
                <a:solidFill>
                  <a:srgbClr val="E2E6E9"/>
                </a:solidFill>
                <a:latin typeface="Source Sans Pro" pitchFamily="34" charset="0"/>
                <a:ea typeface="Source Sans Pro" pitchFamily="34" charset="-122"/>
                <a:cs typeface="Source Sans Pro" pitchFamily="34" charset="-120"/>
              </a:rPr>
              <a:t>new cards, whether through deck building, </a:t>
            </a:r>
            <a:r>
              <a:rPr lang="en-US" sz="1884" dirty="0" smtClean="0">
                <a:solidFill>
                  <a:srgbClr val="E2E6E9"/>
                </a:solidFill>
                <a:latin typeface="Source Sans Pro" pitchFamily="34" charset="0"/>
                <a:ea typeface="Source Sans Pro" pitchFamily="34" charset="-122"/>
                <a:cs typeface="Source Sans Pro" pitchFamily="34" charset="-120"/>
              </a:rPr>
              <a:t>managing hands, </a:t>
            </a:r>
            <a:r>
              <a:rPr lang="en-US" sz="1884" dirty="0">
                <a:solidFill>
                  <a:srgbClr val="E2E6E9"/>
                </a:solidFill>
                <a:latin typeface="Source Sans Pro" pitchFamily="34" charset="0"/>
                <a:ea typeface="Source Sans Pro" pitchFamily="34" charset="-122"/>
                <a:cs typeface="Source Sans Pro" pitchFamily="34" charset="-120"/>
              </a:rPr>
              <a:t>or other </a:t>
            </a:r>
            <a:r>
              <a:rPr lang="en-US" sz="1884" dirty="0" smtClean="0">
                <a:solidFill>
                  <a:srgbClr val="E2E6E9"/>
                </a:solidFill>
                <a:latin typeface="Source Sans Pro" pitchFamily="34" charset="0"/>
                <a:ea typeface="Source Sans Pro" pitchFamily="34" charset="-122"/>
                <a:cs typeface="Source Sans Pro" pitchFamily="34" charset="-120"/>
              </a:rPr>
              <a:t>situations.</a:t>
            </a:r>
            <a:endParaRPr lang="en-US" sz="1884" dirty="0"/>
          </a:p>
        </p:txBody>
      </p:sp>
      <p:sp>
        <p:nvSpPr>
          <p:cNvPr id="13" name="Shape 9"/>
          <p:cNvSpPr/>
          <p:nvPr/>
        </p:nvSpPr>
        <p:spPr>
          <a:xfrm>
            <a:off x="1435060" y="4497824"/>
            <a:ext cx="837486" cy="30480"/>
          </a:xfrm>
          <a:prstGeom prst="roundRect">
            <a:avLst>
              <a:gd name="adj" fmla="val 117765"/>
            </a:avLst>
          </a:prstGeom>
          <a:solidFill>
            <a:srgbClr val="494A4B"/>
          </a:solidFill>
          <a:ln/>
        </p:spPr>
      </p:sp>
      <p:sp>
        <p:nvSpPr>
          <p:cNvPr id="14" name="Shape 10"/>
          <p:cNvSpPr/>
          <p:nvPr/>
        </p:nvSpPr>
        <p:spPr>
          <a:xfrm>
            <a:off x="927140" y="4243864"/>
            <a:ext cx="538401" cy="538401"/>
          </a:xfrm>
          <a:prstGeom prst="roundRect">
            <a:avLst>
              <a:gd name="adj" fmla="val 6667"/>
            </a:avLst>
          </a:prstGeom>
          <a:solidFill>
            <a:srgbClr val="303132"/>
          </a:solidFill>
          <a:ln/>
        </p:spPr>
      </p:sp>
      <p:sp>
        <p:nvSpPr>
          <p:cNvPr id="15" name="Text 11"/>
          <p:cNvSpPr/>
          <p:nvPr/>
        </p:nvSpPr>
        <p:spPr>
          <a:xfrm>
            <a:off x="1101685" y="4349829"/>
            <a:ext cx="189309" cy="326350"/>
          </a:xfrm>
          <a:prstGeom prst="rect">
            <a:avLst/>
          </a:prstGeom>
          <a:noFill/>
          <a:ln/>
        </p:spPr>
        <p:txBody>
          <a:bodyPr wrap="none" rtlCol="0" anchor="t"/>
          <a:lstStyle/>
          <a:p>
            <a:pPr marL="0" indent="0" algn="ctr">
              <a:lnSpc>
                <a:spcPts val="2569"/>
              </a:lnSpc>
              <a:buNone/>
            </a:pPr>
            <a:r>
              <a:rPr lang="en-US" sz="2569" b="1" kern="0" spc="-26" dirty="0">
                <a:solidFill>
                  <a:srgbClr val="E2E6E9"/>
                </a:solidFill>
                <a:latin typeface="Montserrat" pitchFamily="34" charset="0"/>
                <a:ea typeface="Montserrat" pitchFamily="34" charset="-122"/>
                <a:cs typeface="Montserrat" pitchFamily="34" charset="-120"/>
              </a:rPr>
              <a:t>2</a:t>
            </a:r>
            <a:endParaRPr lang="en-US" sz="2569" dirty="0"/>
          </a:p>
        </p:txBody>
      </p:sp>
      <p:sp>
        <p:nvSpPr>
          <p:cNvPr id="16" name="Text 12"/>
          <p:cNvSpPr/>
          <p:nvPr/>
        </p:nvSpPr>
        <p:spPr>
          <a:xfrm>
            <a:off x="2512457" y="4213860"/>
            <a:ext cx="2719268" cy="339923"/>
          </a:xfrm>
          <a:prstGeom prst="rect">
            <a:avLst/>
          </a:prstGeom>
          <a:noFill/>
          <a:ln/>
        </p:spPr>
        <p:txBody>
          <a:bodyPr wrap="none" rtlCol="0" anchor="t"/>
          <a:lstStyle/>
          <a:p>
            <a:pPr marL="0" indent="0" algn="l">
              <a:lnSpc>
                <a:spcPts val="2676"/>
              </a:lnSpc>
              <a:buNone/>
            </a:pPr>
            <a:r>
              <a:rPr lang="en-US" sz="2141" b="1" kern="0" spc="-21" dirty="0">
                <a:solidFill>
                  <a:srgbClr val="E2E6E9"/>
                </a:solidFill>
                <a:latin typeface="Montserrat" pitchFamily="34" charset="0"/>
                <a:ea typeface="Montserrat" pitchFamily="34" charset="-122"/>
                <a:cs typeface="Montserrat" pitchFamily="34" charset="-120"/>
              </a:rPr>
              <a:t>Card Actions</a:t>
            </a:r>
            <a:endParaRPr lang="en-US" sz="2141" dirty="0"/>
          </a:p>
        </p:txBody>
      </p:sp>
      <p:sp>
        <p:nvSpPr>
          <p:cNvPr id="17" name="Text 13"/>
          <p:cNvSpPr/>
          <p:nvPr/>
        </p:nvSpPr>
        <p:spPr>
          <a:xfrm>
            <a:off x="2512457" y="4697254"/>
            <a:ext cx="5794058" cy="717947"/>
          </a:xfrm>
          <a:prstGeom prst="rect">
            <a:avLst/>
          </a:prstGeom>
          <a:noFill/>
          <a:ln/>
        </p:spPr>
        <p:txBody>
          <a:bodyPr wrap="square" rtlCol="0" anchor="t"/>
          <a:lstStyle/>
          <a:p>
            <a:pPr marL="0" indent="0" algn="l">
              <a:lnSpc>
                <a:spcPts val="2826"/>
              </a:lnSpc>
              <a:buNone/>
            </a:pPr>
            <a:r>
              <a:rPr lang="en-US" sz="1884" dirty="0" smtClean="0">
                <a:solidFill>
                  <a:srgbClr val="E2E6E9"/>
                </a:solidFill>
                <a:latin typeface="Source Sans Pro" pitchFamily="34" charset="0"/>
                <a:ea typeface="Source Sans Pro" pitchFamily="34" charset="-122"/>
                <a:cs typeface="Source Sans Pro" pitchFamily="34" charset="-120"/>
              </a:rPr>
              <a:t>Establishing </a:t>
            </a:r>
            <a:r>
              <a:rPr lang="en-US" sz="1884" dirty="0">
                <a:solidFill>
                  <a:srgbClr val="E2E6E9"/>
                </a:solidFill>
                <a:latin typeface="Source Sans Pro" pitchFamily="34" charset="0"/>
                <a:ea typeface="Source Sans Pro" pitchFamily="34" charset="-122"/>
                <a:cs typeface="Source Sans Pro" pitchFamily="34" charset="-120"/>
              </a:rPr>
              <a:t>the actions and effects that cards can have, such as </a:t>
            </a:r>
            <a:r>
              <a:rPr lang="en-US" sz="1884" dirty="0" smtClean="0">
                <a:solidFill>
                  <a:srgbClr val="E2E6E9"/>
                </a:solidFill>
                <a:latin typeface="Source Sans Pro" pitchFamily="34" charset="0"/>
                <a:ea typeface="Source Sans Pro" pitchFamily="34" charset="-122"/>
                <a:cs typeface="Source Sans Pro" pitchFamily="34" charset="-120"/>
              </a:rPr>
              <a:t>playing or discarding cards.</a:t>
            </a:r>
            <a:endParaRPr lang="en-US" sz="1884" dirty="0"/>
          </a:p>
        </p:txBody>
      </p:sp>
      <p:sp>
        <p:nvSpPr>
          <p:cNvPr id="18" name="Shape 14"/>
          <p:cNvSpPr/>
          <p:nvPr/>
        </p:nvSpPr>
        <p:spPr>
          <a:xfrm>
            <a:off x="1435060" y="6416754"/>
            <a:ext cx="837486" cy="30480"/>
          </a:xfrm>
          <a:prstGeom prst="roundRect">
            <a:avLst>
              <a:gd name="adj" fmla="val 117765"/>
            </a:avLst>
          </a:prstGeom>
          <a:solidFill>
            <a:srgbClr val="494A4B"/>
          </a:solidFill>
          <a:ln/>
        </p:spPr>
      </p:sp>
      <p:sp>
        <p:nvSpPr>
          <p:cNvPr id="19" name="Shape 15"/>
          <p:cNvSpPr/>
          <p:nvPr/>
        </p:nvSpPr>
        <p:spPr>
          <a:xfrm>
            <a:off x="927140" y="6162794"/>
            <a:ext cx="538401" cy="538401"/>
          </a:xfrm>
          <a:prstGeom prst="roundRect">
            <a:avLst>
              <a:gd name="adj" fmla="val 6667"/>
            </a:avLst>
          </a:prstGeom>
          <a:solidFill>
            <a:srgbClr val="303132"/>
          </a:solidFill>
          <a:ln/>
        </p:spPr>
      </p:sp>
      <p:sp>
        <p:nvSpPr>
          <p:cNvPr id="20" name="Text 16"/>
          <p:cNvSpPr/>
          <p:nvPr/>
        </p:nvSpPr>
        <p:spPr>
          <a:xfrm>
            <a:off x="1101328" y="6268760"/>
            <a:ext cx="189905" cy="326350"/>
          </a:xfrm>
          <a:prstGeom prst="rect">
            <a:avLst/>
          </a:prstGeom>
          <a:noFill/>
          <a:ln/>
        </p:spPr>
        <p:txBody>
          <a:bodyPr wrap="none" rtlCol="0" anchor="t"/>
          <a:lstStyle/>
          <a:p>
            <a:pPr marL="0" indent="0" algn="ctr">
              <a:lnSpc>
                <a:spcPts val="2569"/>
              </a:lnSpc>
              <a:buNone/>
            </a:pPr>
            <a:r>
              <a:rPr lang="en-US" sz="2569" b="1" kern="0" spc="-26" dirty="0">
                <a:solidFill>
                  <a:srgbClr val="E2E6E9"/>
                </a:solidFill>
                <a:latin typeface="Montserrat" pitchFamily="34" charset="0"/>
                <a:ea typeface="Montserrat" pitchFamily="34" charset="-122"/>
                <a:cs typeface="Montserrat" pitchFamily="34" charset="-120"/>
              </a:rPr>
              <a:t>3</a:t>
            </a:r>
            <a:endParaRPr lang="en-US" sz="2569" dirty="0"/>
          </a:p>
        </p:txBody>
      </p:sp>
      <p:sp>
        <p:nvSpPr>
          <p:cNvPr id="21" name="Text 17"/>
          <p:cNvSpPr/>
          <p:nvPr/>
        </p:nvSpPr>
        <p:spPr>
          <a:xfrm>
            <a:off x="2512457" y="6132790"/>
            <a:ext cx="2719268" cy="339923"/>
          </a:xfrm>
          <a:prstGeom prst="rect">
            <a:avLst/>
          </a:prstGeom>
          <a:noFill/>
          <a:ln/>
        </p:spPr>
        <p:txBody>
          <a:bodyPr wrap="none" rtlCol="0" anchor="t"/>
          <a:lstStyle/>
          <a:p>
            <a:pPr marL="0" indent="0" algn="l">
              <a:lnSpc>
                <a:spcPts val="2676"/>
              </a:lnSpc>
              <a:buNone/>
            </a:pPr>
            <a:r>
              <a:rPr lang="en-US" sz="2141" b="1" kern="0" spc="-21" dirty="0">
                <a:solidFill>
                  <a:srgbClr val="E2E6E9"/>
                </a:solidFill>
                <a:latin typeface="Montserrat" pitchFamily="34" charset="0"/>
                <a:ea typeface="Montserrat" pitchFamily="34" charset="-122"/>
                <a:cs typeface="Montserrat" pitchFamily="34" charset="-120"/>
              </a:rPr>
              <a:t>Player Interactions</a:t>
            </a:r>
            <a:endParaRPr lang="en-US" sz="2141" dirty="0"/>
          </a:p>
        </p:txBody>
      </p:sp>
      <p:sp>
        <p:nvSpPr>
          <p:cNvPr id="22" name="Text 18"/>
          <p:cNvSpPr/>
          <p:nvPr/>
        </p:nvSpPr>
        <p:spPr>
          <a:xfrm>
            <a:off x="2512457" y="6616184"/>
            <a:ext cx="5794058" cy="717947"/>
          </a:xfrm>
          <a:prstGeom prst="rect">
            <a:avLst/>
          </a:prstGeom>
          <a:noFill/>
          <a:ln/>
        </p:spPr>
        <p:txBody>
          <a:bodyPr wrap="square" rtlCol="0" anchor="t"/>
          <a:lstStyle/>
          <a:p>
            <a:pPr marL="0" indent="0" algn="l">
              <a:lnSpc>
                <a:spcPts val="2826"/>
              </a:lnSpc>
              <a:buNone/>
            </a:pPr>
            <a:r>
              <a:rPr lang="en-US" sz="1884" dirty="0" smtClean="0">
                <a:solidFill>
                  <a:srgbClr val="E2E6E9"/>
                </a:solidFill>
                <a:latin typeface="Source Sans Pro" pitchFamily="34" charset="0"/>
                <a:ea typeface="Source Sans Pro" pitchFamily="34" charset="-122"/>
                <a:cs typeface="Source Sans Pro" pitchFamily="34" charset="-120"/>
              </a:rPr>
              <a:t>Designing </a:t>
            </a:r>
            <a:r>
              <a:rPr lang="en-US" sz="1884" dirty="0">
                <a:solidFill>
                  <a:srgbClr val="E2E6E9"/>
                </a:solidFill>
                <a:latin typeface="Source Sans Pro" pitchFamily="34" charset="0"/>
                <a:ea typeface="Source Sans Pro" pitchFamily="34" charset="-122"/>
                <a:cs typeface="Source Sans Pro" pitchFamily="34" charset="-120"/>
              </a:rPr>
              <a:t>ways for players to interact with each </a:t>
            </a:r>
            <a:r>
              <a:rPr lang="en-US" sz="1884" dirty="0" smtClean="0">
                <a:solidFill>
                  <a:srgbClr val="E2E6E9"/>
                </a:solidFill>
                <a:latin typeface="Source Sans Pro" pitchFamily="34" charset="0"/>
                <a:ea typeface="Source Sans Pro" pitchFamily="34" charset="-122"/>
                <a:cs typeface="Source Sans Pro" pitchFamily="34" charset="-120"/>
              </a:rPr>
              <a:t>other. Like team matches.</a:t>
            </a:r>
            <a:endParaRPr lang="en-US" sz="1884" dirty="0"/>
          </a:p>
        </p:txBody>
      </p:sp>
      <p:pic>
        <p:nvPicPr>
          <p:cNvPr id="23" name="Picture 22"/>
          <p:cNvPicPr>
            <a:picLocks noChangeAspect="1"/>
          </p:cNvPicPr>
          <p:nvPr/>
        </p:nvPicPr>
        <p:blipFill>
          <a:blip r:embed="rId4"/>
          <a:stretch>
            <a:fillRect/>
          </a:stretch>
        </p:blipFill>
        <p:spPr>
          <a:xfrm>
            <a:off x="9951005" y="1756066"/>
            <a:ext cx="4376724" cy="437672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checker/>
      </p:transition>
    </mc:Choice>
    <mc:Fallback xmlns="">
      <p:transition spd="slow">
        <p:checker/>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21021"/>
            <a:ext cx="14630400" cy="8231386"/>
          </a:xfrm>
          <a:prstGeom prst="rect">
            <a:avLst/>
          </a:prstGeom>
          <a:solidFill>
            <a:srgbClr val="111213"/>
          </a:solidFill>
          <a:ln/>
        </p:spPr>
      </p:sp>
      <p:pic>
        <p:nvPicPr>
          <p:cNvPr id="4" name="Image 0" descr="preencoded.png"/>
          <p:cNvPicPr>
            <a:picLocks noChangeAspect="1"/>
          </p:cNvPicPr>
          <p:nvPr/>
        </p:nvPicPr>
        <p:blipFill>
          <a:blip r:embed="rId3"/>
          <a:stretch>
            <a:fillRect/>
          </a:stretch>
        </p:blipFill>
        <p:spPr>
          <a:xfrm>
            <a:off x="9144000" y="0"/>
            <a:ext cx="5486400" cy="8231386"/>
          </a:xfrm>
          <a:prstGeom prst="rect">
            <a:avLst/>
          </a:prstGeom>
        </p:spPr>
      </p:pic>
      <p:sp>
        <p:nvSpPr>
          <p:cNvPr id="6" name="Text 2"/>
          <p:cNvSpPr/>
          <p:nvPr/>
        </p:nvSpPr>
        <p:spPr>
          <a:xfrm>
            <a:off x="854393" y="671274"/>
            <a:ext cx="7435215" cy="1387078"/>
          </a:xfrm>
          <a:prstGeom prst="rect">
            <a:avLst/>
          </a:prstGeom>
          <a:noFill/>
          <a:ln/>
        </p:spPr>
        <p:txBody>
          <a:bodyPr wrap="square" rtlCol="0" anchor="t"/>
          <a:lstStyle/>
          <a:p>
            <a:pPr marL="0" indent="0">
              <a:lnSpc>
                <a:spcPts val="5461"/>
              </a:lnSpc>
              <a:buNone/>
            </a:pPr>
            <a:r>
              <a:rPr lang="en-US" sz="6000" b="1" kern="0" spc="-44" dirty="0">
                <a:solidFill>
                  <a:srgbClr val="FFFFFF"/>
                </a:solidFill>
                <a:latin typeface="Baskerville Old Face" panose="02020602080505020303" pitchFamily="18" charset="0"/>
                <a:ea typeface="Montserrat" pitchFamily="34" charset="-122"/>
                <a:cs typeface="Montserrat" pitchFamily="34" charset="-120"/>
              </a:rPr>
              <a:t>Player Interaction Dynamics</a:t>
            </a:r>
            <a:endParaRPr lang="en-US" sz="6000" dirty="0">
              <a:latin typeface="Baskerville Old Face" panose="02020602080505020303" pitchFamily="18" charset="0"/>
            </a:endParaRPr>
          </a:p>
        </p:txBody>
      </p:sp>
      <p:sp>
        <p:nvSpPr>
          <p:cNvPr id="7" name="Shape 3"/>
          <p:cNvSpPr/>
          <p:nvPr/>
        </p:nvSpPr>
        <p:spPr>
          <a:xfrm>
            <a:off x="854393" y="2364046"/>
            <a:ext cx="3595568" cy="2445782"/>
          </a:xfrm>
          <a:prstGeom prst="roundRect">
            <a:avLst>
              <a:gd name="adj" fmla="val 1497"/>
            </a:avLst>
          </a:prstGeom>
          <a:solidFill>
            <a:srgbClr val="303132"/>
          </a:solidFill>
          <a:ln/>
        </p:spPr>
      </p:sp>
      <p:sp>
        <p:nvSpPr>
          <p:cNvPr id="8" name="Text 4"/>
          <p:cNvSpPr/>
          <p:nvPr/>
        </p:nvSpPr>
        <p:spPr>
          <a:xfrm>
            <a:off x="1098471" y="2490192"/>
            <a:ext cx="2774037" cy="525066"/>
          </a:xfrm>
          <a:prstGeom prst="rect">
            <a:avLst/>
          </a:prstGeom>
          <a:noFill/>
          <a:ln/>
        </p:spPr>
        <p:txBody>
          <a:bodyPr wrap="none" rtlCol="0" anchor="t"/>
          <a:lstStyle/>
          <a:p>
            <a:pPr marL="0" indent="0">
              <a:lnSpc>
                <a:spcPts val="2730"/>
              </a:lnSpc>
              <a:buNone/>
            </a:pPr>
            <a:r>
              <a:rPr lang="en-US" sz="2184" b="1" kern="0" spc="-22" dirty="0">
                <a:solidFill>
                  <a:srgbClr val="E2E6E9"/>
                </a:solidFill>
                <a:latin typeface="Montserrat" pitchFamily="34" charset="0"/>
                <a:ea typeface="Montserrat" pitchFamily="34" charset="-122"/>
                <a:cs typeface="Montserrat" pitchFamily="34" charset="-120"/>
              </a:rPr>
              <a:t>Cooperative </a:t>
            </a:r>
            <a:r>
              <a:rPr lang="en-US" sz="2184" b="1" kern="0" spc="-22" dirty="0" smtClean="0">
                <a:solidFill>
                  <a:srgbClr val="E2E6E9"/>
                </a:solidFill>
                <a:latin typeface="Montserrat" pitchFamily="34" charset="0"/>
                <a:ea typeface="Montserrat" pitchFamily="34" charset="-122"/>
                <a:cs typeface="Montserrat" pitchFamily="34" charset="-120"/>
              </a:rPr>
              <a:t>Gameplay</a:t>
            </a:r>
            <a:endParaRPr lang="en-US" sz="2184" dirty="0"/>
          </a:p>
        </p:txBody>
      </p:sp>
      <p:sp>
        <p:nvSpPr>
          <p:cNvPr id="9" name="Text 5"/>
          <p:cNvSpPr/>
          <p:nvPr/>
        </p:nvSpPr>
        <p:spPr>
          <a:xfrm>
            <a:off x="1098471" y="3161705"/>
            <a:ext cx="3107412" cy="1464469"/>
          </a:xfrm>
          <a:prstGeom prst="rect">
            <a:avLst/>
          </a:prstGeom>
          <a:noFill/>
          <a:ln/>
        </p:spPr>
        <p:txBody>
          <a:bodyPr wrap="square" rtlCol="0" anchor="t"/>
          <a:lstStyle/>
          <a:p>
            <a:pPr marL="0" indent="0">
              <a:lnSpc>
                <a:spcPts val="2883"/>
              </a:lnSpc>
              <a:buNone/>
            </a:pPr>
            <a:r>
              <a:rPr lang="en-US" sz="1922" dirty="0">
                <a:solidFill>
                  <a:srgbClr val="E2E6E9"/>
                </a:solidFill>
                <a:latin typeface="Source Sans Pro" pitchFamily="34" charset="0"/>
                <a:ea typeface="Source Sans Pro" pitchFamily="34" charset="-122"/>
                <a:cs typeface="Source Sans Pro" pitchFamily="34" charset="-120"/>
              </a:rPr>
              <a:t>Players </a:t>
            </a:r>
            <a:r>
              <a:rPr lang="en-US" sz="1922" dirty="0" smtClean="0">
                <a:solidFill>
                  <a:srgbClr val="E2E6E9"/>
                </a:solidFill>
                <a:latin typeface="Source Sans Pro" pitchFamily="34" charset="0"/>
                <a:ea typeface="Source Sans Pro" pitchFamily="34" charset="-122"/>
                <a:cs typeface="Source Sans Pro" pitchFamily="34" charset="-120"/>
              </a:rPr>
              <a:t>team up </a:t>
            </a:r>
            <a:r>
              <a:rPr lang="en-US" sz="1922" dirty="0">
                <a:solidFill>
                  <a:srgbClr val="E2E6E9"/>
                </a:solidFill>
                <a:latin typeface="Source Sans Pro" pitchFamily="34" charset="0"/>
                <a:ea typeface="Source Sans Pro" pitchFamily="34" charset="-122"/>
                <a:cs typeface="Source Sans Pro" pitchFamily="34" charset="-120"/>
              </a:rPr>
              <a:t>together to achieve a common goal, </a:t>
            </a:r>
            <a:r>
              <a:rPr lang="en-US" sz="1922" dirty="0" smtClean="0">
                <a:solidFill>
                  <a:srgbClr val="E2E6E9"/>
                </a:solidFill>
                <a:latin typeface="Source Sans Pro" pitchFamily="34" charset="0"/>
                <a:ea typeface="Source Sans Pro" pitchFamily="34" charset="-122"/>
                <a:cs typeface="Source Sans Pro" pitchFamily="34" charset="-120"/>
              </a:rPr>
              <a:t>enabling </a:t>
            </a:r>
            <a:r>
              <a:rPr lang="en-US" sz="1922" dirty="0">
                <a:solidFill>
                  <a:srgbClr val="E2E6E9"/>
                </a:solidFill>
                <a:latin typeface="Source Sans Pro" pitchFamily="34" charset="0"/>
                <a:ea typeface="Source Sans Pro" pitchFamily="34" charset="-122"/>
                <a:cs typeface="Source Sans Pro" pitchFamily="34" charset="-120"/>
              </a:rPr>
              <a:t>teamwork and communication.</a:t>
            </a:r>
            <a:endParaRPr lang="en-US" sz="1922" dirty="0"/>
          </a:p>
        </p:txBody>
      </p:sp>
      <p:sp>
        <p:nvSpPr>
          <p:cNvPr id="10" name="Shape 6"/>
          <p:cNvSpPr/>
          <p:nvPr/>
        </p:nvSpPr>
        <p:spPr>
          <a:xfrm>
            <a:off x="4694039" y="2364045"/>
            <a:ext cx="3595568" cy="2445782"/>
          </a:xfrm>
          <a:prstGeom prst="roundRect">
            <a:avLst>
              <a:gd name="adj" fmla="val 1497"/>
            </a:avLst>
          </a:prstGeom>
          <a:solidFill>
            <a:srgbClr val="303132"/>
          </a:solidFill>
          <a:ln/>
        </p:spPr>
      </p:sp>
      <p:sp>
        <p:nvSpPr>
          <p:cNvPr id="11" name="Text 7"/>
          <p:cNvSpPr/>
          <p:nvPr/>
        </p:nvSpPr>
        <p:spPr>
          <a:xfrm>
            <a:off x="4938117" y="2424470"/>
            <a:ext cx="2774037" cy="590788"/>
          </a:xfrm>
          <a:prstGeom prst="rect">
            <a:avLst/>
          </a:prstGeom>
          <a:noFill/>
          <a:ln/>
        </p:spPr>
        <p:txBody>
          <a:bodyPr wrap="none" rtlCol="0" anchor="t"/>
          <a:lstStyle/>
          <a:p>
            <a:pPr marL="0" indent="0">
              <a:lnSpc>
                <a:spcPts val="2730"/>
              </a:lnSpc>
              <a:buNone/>
            </a:pPr>
            <a:r>
              <a:rPr lang="en-US" sz="2184" b="1" kern="0" spc="-22" dirty="0">
                <a:solidFill>
                  <a:srgbClr val="E2E6E9"/>
                </a:solidFill>
                <a:latin typeface="Montserrat" pitchFamily="34" charset="0"/>
                <a:ea typeface="Montserrat" pitchFamily="34" charset="-122"/>
                <a:cs typeface="Montserrat" pitchFamily="34" charset="-120"/>
              </a:rPr>
              <a:t>Competitive </a:t>
            </a:r>
            <a:r>
              <a:rPr lang="en-US" sz="2184" b="1" kern="0" spc="-22" dirty="0" smtClean="0">
                <a:solidFill>
                  <a:srgbClr val="E2E6E9"/>
                </a:solidFill>
                <a:latin typeface="Montserrat" pitchFamily="34" charset="0"/>
                <a:ea typeface="Montserrat" pitchFamily="34" charset="-122"/>
                <a:cs typeface="Montserrat" pitchFamily="34" charset="-120"/>
              </a:rPr>
              <a:t>Gameplay</a:t>
            </a:r>
            <a:endParaRPr lang="en-US" sz="2184" dirty="0"/>
          </a:p>
        </p:txBody>
      </p:sp>
      <p:sp>
        <p:nvSpPr>
          <p:cNvPr id="12" name="Text 8"/>
          <p:cNvSpPr/>
          <p:nvPr/>
        </p:nvSpPr>
        <p:spPr>
          <a:xfrm>
            <a:off x="4938117" y="2795587"/>
            <a:ext cx="3107412" cy="1830587"/>
          </a:xfrm>
          <a:prstGeom prst="rect">
            <a:avLst/>
          </a:prstGeom>
          <a:noFill/>
          <a:ln/>
        </p:spPr>
        <p:txBody>
          <a:bodyPr wrap="square" rtlCol="0" anchor="t"/>
          <a:lstStyle/>
          <a:p>
            <a:pPr marL="0" indent="0">
              <a:lnSpc>
                <a:spcPts val="2883"/>
              </a:lnSpc>
              <a:buNone/>
            </a:pPr>
            <a:r>
              <a:rPr lang="en-US" sz="1922" dirty="0">
                <a:solidFill>
                  <a:srgbClr val="E2E6E9"/>
                </a:solidFill>
                <a:latin typeface="Source Sans Pro" pitchFamily="34" charset="0"/>
                <a:ea typeface="Source Sans Pro" pitchFamily="34" charset="-122"/>
                <a:cs typeface="Source Sans Pro" pitchFamily="34" charset="-120"/>
              </a:rPr>
              <a:t>Players compete against each other, with </a:t>
            </a:r>
            <a:r>
              <a:rPr lang="en-US" sz="1922" dirty="0" smtClean="0">
                <a:solidFill>
                  <a:srgbClr val="E2E6E9"/>
                </a:solidFill>
                <a:latin typeface="Source Sans Pro" pitchFamily="34" charset="0"/>
                <a:ea typeface="Source Sans Pro" pitchFamily="34" charset="-122"/>
                <a:cs typeface="Source Sans Pro" pitchFamily="34" charset="-120"/>
              </a:rPr>
              <a:t>situations </a:t>
            </a:r>
            <a:r>
              <a:rPr lang="en-US" sz="1922" dirty="0">
                <a:solidFill>
                  <a:srgbClr val="E2E6E9"/>
                </a:solidFill>
                <a:latin typeface="Source Sans Pro" pitchFamily="34" charset="0"/>
                <a:ea typeface="Source Sans Pro" pitchFamily="34" charset="-122"/>
                <a:cs typeface="Source Sans Pro" pitchFamily="34" charset="-120"/>
              </a:rPr>
              <a:t>that </a:t>
            </a:r>
            <a:r>
              <a:rPr lang="en-US" sz="1922" dirty="0" smtClean="0">
                <a:solidFill>
                  <a:srgbClr val="E2E6E9"/>
                </a:solidFill>
                <a:latin typeface="Source Sans Pro" pitchFamily="34" charset="0"/>
                <a:ea typeface="Source Sans Pro" pitchFamily="34" charset="-122"/>
                <a:cs typeface="Source Sans Pro" pitchFamily="34" charset="-120"/>
              </a:rPr>
              <a:t>call </a:t>
            </a:r>
            <a:r>
              <a:rPr lang="en-US" sz="1922" dirty="0">
                <a:solidFill>
                  <a:srgbClr val="E2E6E9"/>
                </a:solidFill>
                <a:latin typeface="Source Sans Pro" pitchFamily="34" charset="0"/>
                <a:ea typeface="Source Sans Pro" pitchFamily="34" charset="-122"/>
                <a:cs typeface="Source Sans Pro" pitchFamily="34" charset="-120"/>
              </a:rPr>
              <a:t>for direct confrontation and tactical decisions.</a:t>
            </a:r>
            <a:endParaRPr lang="en-US" sz="1922" dirty="0"/>
          </a:p>
        </p:txBody>
      </p:sp>
      <p:sp>
        <p:nvSpPr>
          <p:cNvPr id="16" name="Shape 12"/>
          <p:cNvSpPr/>
          <p:nvPr/>
        </p:nvSpPr>
        <p:spPr>
          <a:xfrm>
            <a:off x="2774215" y="5180944"/>
            <a:ext cx="3595569" cy="2677120"/>
          </a:xfrm>
          <a:prstGeom prst="roundRect">
            <a:avLst>
              <a:gd name="adj" fmla="val 1497"/>
            </a:avLst>
          </a:prstGeom>
          <a:solidFill>
            <a:srgbClr val="303132"/>
          </a:solidFill>
          <a:ln/>
        </p:spPr>
      </p:sp>
      <p:sp>
        <p:nvSpPr>
          <p:cNvPr id="17" name="Text 13"/>
          <p:cNvSpPr/>
          <p:nvPr/>
        </p:nvSpPr>
        <p:spPr>
          <a:xfrm>
            <a:off x="3307020" y="5296795"/>
            <a:ext cx="2774037" cy="346710"/>
          </a:xfrm>
          <a:prstGeom prst="rect">
            <a:avLst/>
          </a:prstGeom>
          <a:noFill/>
          <a:ln/>
        </p:spPr>
        <p:txBody>
          <a:bodyPr wrap="none" rtlCol="0" anchor="t"/>
          <a:lstStyle/>
          <a:p>
            <a:pPr marL="0" indent="0">
              <a:lnSpc>
                <a:spcPts val="2730"/>
              </a:lnSpc>
              <a:buNone/>
            </a:pPr>
            <a:r>
              <a:rPr lang="en-US" sz="2184" b="1" kern="0" spc="-22" dirty="0" smtClean="0">
                <a:solidFill>
                  <a:srgbClr val="E2E6E9"/>
                </a:solidFill>
                <a:latin typeface="Montserrat" pitchFamily="34" charset="0"/>
                <a:ea typeface="Montserrat" pitchFamily="34" charset="-122"/>
              </a:rPr>
              <a:t>P2P Interactions</a:t>
            </a:r>
            <a:endParaRPr lang="en-US" sz="2184" dirty="0"/>
          </a:p>
        </p:txBody>
      </p:sp>
      <p:sp>
        <p:nvSpPr>
          <p:cNvPr id="18" name="Text 14"/>
          <p:cNvSpPr/>
          <p:nvPr/>
        </p:nvSpPr>
        <p:spPr>
          <a:xfrm>
            <a:off x="3095774" y="5847809"/>
            <a:ext cx="3107412" cy="1464469"/>
          </a:xfrm>
          <a:prstGeom prst="rect">
            <a:avLst/>
          </a:prstGeom>
          <a:noFill/>
          <a:ln/>
        </p:spPr>
        <p:txBody>
          <a:bodyPr wrap="square" rtlCol="0" anchor="t"/>
          <a:lstStyle/>
          <a:p>
            <a:pPr marL="0" indent="0">
              <a:lnSpc>
                <a:spcPts val="2883"/>
              </a:lnSpc>
              <a:buNone/>
            </a:pPr>
            <a:r>
              <a:rPr lang="en-US" sz="1922" dirty="0" smtClean="0">
                <a:solidFill>
                  <a:srgbClr val="E2E6E9"/>
                </a:solidFill>
                <a:latin typeface="Source Sans Pro" pitchFamily="34" charset="0"/>
                <a:ea typeface="Source Sans Pro" pitchFamily="34" charset="-122"/>
                <a:cs typeface="Source Sans Pro" pitchFamily="34" charset="-120"/>
              </a:rPr>
              <a:t>Situations </a:t>
            </a:r>
            <a:r>
              <a:rPr lang="en-US" sz="1922" dirty="0">
                <a:solidFill>
                  <a:srgbClr val="E2E6E9"/>
                </a:solidFill>
                <a:latin typeface="Source Sans Pro" pitchFamily="34" charset="0"/>
                <a:ea typeface="Source Sans Pro" pitchFamily="34" charset="-122"/>
                <a:cs typeface="Source Sans Pro" pitchFamily="34" charset="-120"/>
              </a:rPr>
              <a:t>that encourage players to </a:t>
            </a:r>
            <a:r>
              <a:rPr lang="en-US" sz="1922" dirty="0" smtClean="0">
                <a:solidFill>
                  <a:srgbClr val="E2E6E9"/>
                </a:solidFill>
                <a:latin typeface="Source Sans Pro" pitchFamily="34" charset="0"/>
                <a:ea typeface="Source Sans Pro" pitchFamily="34" charset="-122"/>
                <a:cs typeface="Source Sans Pro" pitchFamily="34" charset="-120"/>
              </a:rPr>
              <a:t>make bargains, trades, </a:t>
            </a:r>
            <a:r>
              <a:rPr lang="en-US" sz="1922" dirty="0">
                <a:solidFill>
                  <a:srgbClr val="E2E6E9"/>
                </a:solidFill>
                <a:latin typeface="Source Sans Pro" pitchFamily="34" charset="0"/>
                <a:ea typeface="Source Sans Pro" pitchFamily="34" charset="-122"/>
                <a:cs typeface="Source Sans Pro" pitchFamily="34" charset="-120"/>
              </a:rPr>
              <a:t>or convince others, adding a social dimension to the game.</a:t>
            </a:r>
            <a:endParaRPr lang="en-US" sz="1922" dirty="0"/>
          </a:p>
        </p:txBody>
      </p:sp>
      <p:pic>
        <p:nvPicPr>
          <p:cNvPr id="19" name="Picture 18"/>
          <p:cNvPicPr>
            <a:picLocks noChangeAspect="1"/>
          </p:cNvPicPr>
          <p:nvPr/>
        </p:nvPicPr>
        <p:blipFill>
          <a:blip r:embed="rId4"/>
          <a:stretch>
            <a:fillRect/>
          </a:stretch>
        </p:blipFill>
        <p:spPr>
          <a:xfrm>
            <a:off x="9749892" y="2710755"/>
            <a:ext cx="4499726" cy="2994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30433"/>
          </a:xfrm>
          <a:prstGeom prst="rect">
            <a:avLst/>
          </a:prstGeom>
          <a:solidFill>
            <a:srgbClr val="111213"/>
          </a:solidFill>
          <a:ln/>
        </p:spPr>
      </p:sp>
      <p:pic>
        <p:nvPicPr>
          <p:cNvPr id="4" name="Image 0" descr="preencoded.png"/>
          <p:cNvPicPr>
            <a:picLocks noChangeAspect="1"/>
          </p:cNvPicPr>
          <p:nvPr/>
        </p:nvPicPr>
        <p:blipFill>
          <a:blip r:embed="rId3"/>
          <a:stretch>
            <a:fillRect/>
          </a:stretch>
        </p:blipFill>
        <p:spPr>
          <a:xfrm>
            <a:off x="9144000" y="0"/>
            <a:ext cx="5486400" cy="8230433"/>
          </a:xfrm>
          <a:prstGeom prst="rect">
            <a:avLst/>
          </a:prstGeom>
        </p:spPr>
      </p:pic>
      <p:sp>
        <p:nvSpPr>
          <p:cNvPr id="6" name="Text 2"/>
          <p:cNvSpPr/>
          <p:nvPr/>
        </p:nvSpPr>
        <p:spPr>
          <a:xfrm>
            <a:off x="851297" y="668774"/>
            <a:ext cx="7047905" cy="690920"/>
          </a:xfrm>
          <a:prstGeom prst="rect">
            <a:avLst/>
          </a:prstGeom>
          <a:noFill/>
          <a:ln/>
        </p:spPr>
        <p:txBody>
          <a:bodyPr wrap="none" rtlCol="0" anchor="t"/>
          <a:lstStyle/>
          <a:p>
            <a:pPr marL="0" indent="0">
              <a:lnSpc>
                <a:spcPts val="5441"/>
              </a:lnSpc>
              <a:buNone/>
            </a:pPr>
            <a:r>
              <a:rPr lang="en-US" sz="6000" b="1" kern="0" spc="-44" dirty="0" smtClean="0">
                <a:solidFill>
                  <a:srgbClr val="FFFFFF"/>
                </a:solidFill>
                <a:latin typeface="Baskerville Old Face" panose="02020602080505020303" pitchFamily="18" charset="0"/>
                <a:ea typeface="Montserrat" pitchFamily="34" charset="-122"/>
              </a:rPr>
              <a:t>Testing and Recursion</a:t>
            </a:r>
            <a:endParaRPr lang="en-US" sz="6000" dirty="0">
              <a:latin typeface="Baskerville Old Face" panose="02020602080505020303" pitchFamily="18" charset="0"/>
            </a:endParaRPr>
          </a:p>
        </p:txBody>
      </p:sp>
      <p:pic>
        <p:nvPicPr>
          <p:cNvPr id="7" name="Image 2" descr="preencoded.png"/>
          <p:cNvPicPr>
            <a:picLocks noChangeAspect="1"/>
          </p:cNvPicPr>
          <p:nvPr/>
        </p:nvPicPr>
        <p:blipFill>
          <a:blip r:embed="rId4"/>
          <a:stretch>
            <a:fillRect/>
          </a:stretch>
        </p:blipFill>
        <p:spPr>
          <a:xfrm>
            <a:off x="851297" y="1724501"/>
            <a:ext cx="1216104" cy="1945719"/>
          </a:xfrm>
          <a:prstGeom prst="rect">
            <a:avLst/>
          </a:prstGeom>
        </p:spPr>
      </p:pic>
      <p:sp>
        <p:nvSpPr>
          <p:cNvPr id="8" name="Text 3"/>
          <p:cNvSpPr/>
          <p:nvPr/>
        </p:nvSpPr>
        <p:spPr>
          <a:xfrm>
            <a:off x="2432209" y="1967627"/>
            <a:ext cx="2763917" cy="345400"/>
          </a:xfrm>
          <a:prstGeom prst="rect">
            <a:avLst/>
          </a:prstGeom>
          <a:noFill/>
          <a:ln/>
        </p:spPr>
        <p:txBody>
          <a:bodyPr wrap="none" rtlCol="0" anchor="t"/>
          <a:lstStyle/>
          <a:p>
            <a:pPr marL="0" indent="0" algn="l">
              <a:lnSpc>
                <a:spcPts val="2720"/>
              </a:lnSpc>
              <a:buNone/>
            </a:pPr>
            <a:r>
              <a:rPr lang="en-US" sz="2176" b="1" kern="0" spc="-22" dirty="0" smtClean="0">
                <a:solidFill>
                  <a:srgbClr val="E2E6E9"/>
                </a:solidFill>
                <a:latin typeface="Montserrat" pitchFamily="34" charset="0"/>
                <a:ea typeface="Montserrat" pitchFamily="34" charset="-122"/>
                <a:cs typeface="Montserrat" pitchFamily="34" charset="-120"/>
              </a:rPr>
              <a:t>Prototyping</a:t>
            </a:r>
            <a:endParaRPr lang="en-US" sz="2176" dirty="0"/>
          </a:p>
        </p:txBody>
      </p:sp>
      <p:sp>
        <p:nvSpPr>
          <p:cNvPr id="9" name="Text 4"/>
          <p:cNvSpPr/>
          <p:nvPr/>
        </p:nvSpPr>
        <p:spPr>
          <a:xfrm>
            <a:off x="2432209" y="2458879"/>
            <a:ext cx="5860494" cy="1070252"/>
          </a:xfrm>
          <a:prstGeom prst="rect">
            <a:avLst/>
          </a:prstGeom>
          <a:noFill/>
          <a:ln/>
        </p:spPr>
        <p:txBody>
          <a:bodyPr wrap="square" rtlCol="0" anchor="t"/>
          <a:lstStyle/>
          <a:p>
            <a:pPr marL="0" indent="0" algn="l">
              <a:lnSpc>
                <a:spcPts val="2873"/>
              </a:lnSpc>
              <a:buNone/>
            </a:pPr>
            <a:r>
              <a:rPr lang="en-US" sz="1915" dirty="0" smtClean="0">
                <a:solidFill>
                  <a:srgbClr val="E2E6E9"/>
                </a:solidFill>
                <a:latin typeface="Source Sans Pro" pitchFamily="34" charset="0"/>
                <a:ea typeface="Source Sans Pro" pitchFamily="34" charset="-122"/>
                <a:cs typeface="Source Sans Pro" pitchFamily="34" charset="-120"/>
              </a:rPr>
              <a:t>Gathering </a:t>
            </a:r>
            <a:r>
              <a:rPr lang="en-US" sz="1915" dirty="0">
                <a:solidFill>
                  <a:srgbClr val="E2E6E9"/>
                </a:solidFill>
                <a:latin typeface="Source Sans Pro" pitchFamily="34" charset="0"/>
                <a:ea typeface="Source Sans Pro" pitchFamily="34" charset="-122"/>
                <a:cs typeface="Source Sans Pro" pitchFamily="34" charset="-120"/>
              </a:rPr>
              <a:t>feedback from players to identify design </a:t>
            </a:r>
            <a:r>
              <a:rPr lang="en-US" sz="1915" dirty="0" smtClean="0">
                <a:solidFill>
                  <a:srgbClr val="E2E6E9"/>
                </a:solidFill>
                <a:latin typeface="Source Sans Pro" pitchFamily="34" charset="0"/>
                <a:ea typeface="Source Sans Pro" pitchFamily="34" charset="-122"/>
                <a:cs typeface="Source Sans Pro" pitchFamily="34" charset="-120"/>
              </a:rPr>
              <a:t>bugs </a:t>
            </a:r>
            <a:r>
              <a:rPr lang="en-US" sz="1915" dirty="0">
                <a:solidFill>
                  <a:srgbClr val="E2E6E9"/>
                </a:solidFill>
                <a:latin typeface="Source Sans Pro" pitchFamily="34" charset="0"/>
                <a:ea typeface="Source Sans Pro" pitchFamily="34" charset="-122"/>
                <a:cs typeface="Source Sans Pro" pitchFamily="34" charset="-120"/>
              </a:rPr>
              <a:t>and </a:t>
            </a:r>
            <a:r>
              <a:rPr lang="en-US" sz="1915" dirty="0" smtClean="0">
                <a:solidFill>
                  <a:srgbClr val="E2E6E9"/>
                </a:solidFill>
                <a:latin typeface="Source Sans Pro" pitchFamily="34" charset="0"/>
                <a:ea typeface="Source Sans Pro" pitchFamily="34" charset="-122"/>
                <a:cs typeface="Source Sans Pro" pitchFamily="34" charset="-120"/>
              </a:rPr>
              <a:t>optimizing </a:t>
            </a:r>
            <a:r>
              <a:rPr lang="en-US" sz="1915" dirty="0">
                <a:solidFill>
                  <a:srgbClr val="E2E6E9"/>
                </a:solidFill>
                <a:latin typeface="Source Sans Pro" pitchFamily="34" charset="0"/>
                <a:ea typeface="Source Sans Pro" pitchFamily="34" charset="-122"/>
                <a:cs typeface="Source Sans Pro" pitchFamily="34" charset="-120"/>
              </a:rPr>
              <a:t>the core </a:t>
            </a:r>
            <a:r>
              <a:rPr lang="en-US" sz="1915" dirty="0" smtClean="0">
                <a:solidFill>
                  <a:srgbClr val="E2E6E9"/>
                </a:solidFill>
                <a:latin typeface="Source Sans Pro" pitchFamily="34" charset="0"/>
                <a:ea typeface="Source Sans Pro" pitchFamily="34" charset="-122"/>
                <a:cs typeface="Source Sans Pro" pitchFamily="34" charset="-120"/>
              </a:rPr>
              <a:t>situations.</a:t>
            </a:r>
            <a:endParaRPr lang="en-US" sz="1915" dirty="0"/>
          </a:p>
        </p:txBody>
      </p:sp>
      <p:pic>
        <p:nvPicPr>
          <p:cNvPr id="10" name="Image 3" descr="preencoded.png"/>
          <p:cNvPicPr>
            <a:picLocks noChangeAspect="1"/>
          </p:cNvPicPr>
          <p:nvPr/>
        </p:nvPicPr>
        <p:blipFill>
          <a:blip r:embed="rId5"/>
          <a:stretch>
            <a:fillRect/>
          </a:stretch>
        </p:blipFill>
        <p:spPr>
          <a:xfrm>
            <a:off x="851297" y="3670221"/>
            <a:ext cx="1216104" cy="1945719"/>
          </a:xfrm>
          <a:prstGeom prst="rect">
            <a:avLst/>
          </a:prstGeom>
        </p:spPr>
      </p:pic>
      <p:sp>
        <p:nvSpPr>
          <p:cNvPr id="11" name="Text 5"/>
          <p:cNvSpPr/>
          <p:nvPr/>
        </p:nvSpPr>
        <p:spPr>
          <a:xfrm>
            <a:off x="2432209" y="3913346"/>
            <a:ext cx="2942868" cy="345400"/>
          </a:xfrm>
          <a:prstGeom prst="rect">
            <a:avLst/>
          </a:prstGeom>
          <a:noFill/>
          <a:ln/>
        </p:spPr>
        <p:txBody>
          <a:bodyPr wrap="none" rtlCol="0" anchor="t"/>
          <a:lstStyle/>
          <a:p>
            <a:pPr marL="0" indent="0" algn="l">
              <a:lnSpc>
                <a:spcPts val="2720"/>
              </a:lnSpc>
              <a:buNone/>
            </a:pPr>
            <a:r>
              <a:rPr lang="en-US" sz="2176" b="1" kern="0" spc="-22" dirty="0" smtClean="0">
                <a:solidFill>
                  <a:srgbClr val="E2E6E9"/>
                </a:solidFill>
                <a:latin typeface="Montserrat" pitchFamily="34" charset="0"/>
                <a:ea typeface="Montserrat" pitchFamily="34" charset="-122"/>
              </a:rPr>
              <a:t>Balancing the Gameplay</a:t>
            </a:r>
            <a:endParaRPr lang="en-US" sz="2176" dirty="0"/>
          </a:p>
        </p:txBody>
      </p:sp>
      <p:sp>
        <p:nvSpPr>
          <p:cNvPr id="12" name="Text 6"/>
          <p:cNvSpPr/>
          <p:nvPr/>
        </p:nvSpPr>
        <p:spPr>
          <a:xfrm>
            <a:off x="2432209" y="4404598"/>
            <a:ext cx="5860494" cy="729615"/>
          </a:xfrm>
          <a:prstGeom prst="rect">
            <a:avLst/>
          </a:prstGeom>
          <a:noFill/>
          <a:ln/>
        </p:spPr>
        <p:txBody>
          <a:bodyPr wrap="square" rtlCol="0" anchor="t"/>
          <a:lstStyle/>
          <a:p>
            <a:pPr marL="0" indent="0" algn="l">
              <a:lnSpc>
                <a:spcPts val="2873"/>
              </a:lnSpc>
              <a:buNone/>
            </a:pPr>
            <a:r>
              <a:rPr lang="en-US" sz="1915" dirty="0">
                <a:solidFill>
                  <a:srgbClr val="E2E6E9"/>
                </a:solidFill>
                <a:latin typeface="Source Sans Pro" pitchFamily="34" charset="0"/>
                <a:ea typeface="Source Sans Pro" pitchFamily="34" charset="-122"/>
                <a:cs typeface="Source Sans Pro" pitchFamily="34" charset="-120"/>
              </a:rPr>
              <a:t>Continuously </a:t>
            </a:r>
            <a:r>
              <a:rPr lang="en-US" sz="1915" dirty="0" smtClean="0">
                <a:solidFill>
                  <a:srgbClr val="E2E6E9"/>
                </a:solidFill>
                <a:latin typeface="Source Sans Pro" pitchFamily="34" charset="0"/>
                <a:ea typeface="Source Sans Pro" pitchFamily="34" charset="-122"/>
                <a:cs typeface="Source Sans Pro" pitchFamily="34" charset="-120"/>
              </a:rPr>
              <a:t>adjusting </a:t>
            </a:r>
            <a:r>
              <a:rPr lang="en-US" sz="1915" dirty="0">
                <a:solidFill>
                  <a:srgbClr val="E2E6E9"/>
                </a:solidFill>
                <a:latin typeface="Source Sans Pro" pitchFamily="34" charset="0"/>
                <a:ea typeface="Source Sans Pro" pitchFamily="34" charset="-122"/>
                <a:cs typeface="Source Sans Pro" pitchFamily="34" charset="-120"/>
              </a:rPr>
              <a:t>card effects, probabilities, and other </a:t>
            </a:r>
            <a:r>
              <a:rPr lang="en-US" sz="1915" dirty="0" smtClean="0">
                <a:solidFill>
                  <a:srgbClr val="E2E6E9"/>
                </a:solidFill>
                <a:latin typeface="Source Sans Pro" pitchFamily="34" charset="0"/>
                <a:ea typeface="Source Sans Pro" pitchFamily="34" charset="-122"/>
                <a:cs typeface="Source Sans Pro" pitchFamily="34" charset="-120"/>
              </a:rPr>
              <a:t>features </a:t>
            </a:r>
            <a:r>
              <a:rPr lang="en-US" sz="1915" dirty="0">
                <a:solidFill>
                  <a:srgbClr val="E2E6E9"/>
                </a:solidFill>
                <a:latin typeface="Source Sans Pro" pitchFamily="34" charset="0"/>
                <a:ea typeface="Source Sans Pro" pitchFamily="34" charset="-122"/>
                <a:cs typeface="Source Sans Pro" pitchFamily="34" charset="-120"/>
              </a:rPr>
              <a:t>to achieve a well-balanced game.</a:t>
            </a:r>
            <a:endParaRPr lang="en-US" sz="1915" dirty="0"/>
          </a:p>
        </p:txBody>
      </p:sp>
      <p:pic>
        <p:nvPicPr>
          <p:cNvPr id="13" name="Image 4" descr="preencoded.png"/>
          <p:cNvPicPr>
            <a:picLocks noChangeAspect="1"/>
          </p:cNvPicPr>
          <p:nvPr/>
        </p:nvPicPr>
        <p:blipFill>
          <a:blip r:embed="rId6"/>
          <a:stretch>
            <a:fillRect/>
          </a:stretch>
        </p:blipFill>
        <p:spPr>
          <a:xfrm>
            <a:off x="851297" y="5615940"/>
            <a:ext cx="1216104" cy="1945719"/>
          </a:xfrm>
          <a:prstGeom prst="rect">
            <a:avLst/>
          </a:prstGeom>
        </p:spPr>
      </p:pic>
      <p:sp>
        <p:nvSpPr>
          <p:cNvPr id="14" name="Text 7"/>
          <p:cNvSpPr/>
          <p:nvPr/>
        </p:nvSpPr>
        <p:spPr>
          <a:xfrm>
            <a:off x="2432209" y="5859066"/>
            <a:ext cx="2814638" cy="345400"/>
          </a:xfrm>
          <a:prstGeom prst="rect">
            <a:avLst/>
          </a:prstGeom>
          <a:noFill/>
          <a:ln/>
        </p:spPr>
        <p:txBody>
          <a:bodyPr wrap="none" rtlCol="0" anchor="t"/>
          <a:lstStyle/>
          <a:p>
            <a:pPr marL="0" indent="0" algn="l">
              <a:lnSpc>
                <a:spcPts val="2720"/>
              </a:lnSpc>
              <a:buNone/>
            </a:pPr>
            <a:r>
              <a:rPr lang="en-US" sz="2176" b="1" kern="0" spc="-22" dirty="0" smtClean="0">
                <a:solidFill>
                  <a:srgbClr val="E2E6E9"/>
                </a:solidFill>
                <a:latin typeface="Montserrat" pitchFamily="34" charset="0"/>
                <a:ea typeface="Montserrat" pitchFamily="34" charset="-122"/>
              </a:rPr>
              <a:t>Easy-to-use UI</a:t>
            </a:r>
            <a:endParaRPr lang="en-US" sz="2176" dirty="0"/>
          </a:p>
        </p:txBody>
      </p:sp>
      <p:sp>
        <p:nvSpPr>
          <p:cNvPr id="15" name="Text 8"/>
          <p:cNvSpPr/>
          <p:nvPr/>
        </p:nvSpPr>
        <p:spPr>
          <a:xfrm>
            <a:off x="2432209" y="6350317"/>
            <a:ext cx="5860494" cy="729615"/>
          </a:xfrm>
          <a:prstGeom prst="rect">
            <a:avLst/>
          </a:prstGeom>
          <a:noFill/>
          <a:ln/>
        </p:spPr>
        <p:txBody>
          <a:bodyPr wrap="square" rtlCol="0" anchor="t"/>
          <a:lstStyle/>
          <a:p>
            <a:pPr marL="0" indent="0" algn="l">
              <a:lnSpc>
                <a:spcPts val="2873"/>
              </a:lnSpc>
              <a:buNone/>
            </a:pPr>
            <a:r>
              <a:rPr lang="en-US" sz="1915" dirty="0" smtClean="0">
                <a:solidFill>
                  <a:srgbClr val="E2E6E9"/>
                </a:solidFill>
                <a:latin typeface="Source Sans Pro" pitchFamily="34" charset="0"/>
                <a:ea typeface="Source Sans Pro" pitchFamily="34" charset="-122"/>
                <a:cs typeface="Source Sans Pro" pitchFamily="34" charset="-120"/>
              </a:rPr>
              <a:t>Ensuring </a:t>
            </a:r>
            <a:r>
              <a:rPr lang="en-US" sz="1915" dirty="0">
                <a:solidFill>
                  <a:srgbClr val="E2E6E9"/>
                </a:solidFill>
                <a:latin typeface="Source Sans Pro" pitchFamily="34" charset="0"/>
                <a:ea typeface="Source Sans Pro" pitchFamily="34" charset="-122"/>
                <a:cs typeface="Source Sans Pro" pitchFamily="34" charset="-120"/>
              </a:rPr>
              <a:t>that the game's rules, interface, and overall experience are </a:t>
            </a:r>
            <a:r>
              <a:rPr lang="en-US" sz="1915" dirty="0" smtClean="0">
                <a:solidFill>
                  <a:srgbClr val="E2E6E9"/>
                </a:solidFill>
                <a:latin typeface="Source Sans Pro" pitchFamily="34" charset="0"/>
                <a:ea typeface="Source Sans Pro" pitchFamily="34" charset="-122"/>
                <a:cs typeface="Source Sans Pro" pitchFamily="34" charset="-120"/>
              </a:rPr>
              <a:t>instinctive </a:t>
            </a:r>
            <a:r>
              <a:rPr lang="en-US" sz="1915" dirty="0">
                <a:solidFill>
                  <a:srgbClr val="E2E6E9"/>
                </a:solidFill>
                <a:latin typeface="Source Sans Pro" pitchFamily="34" charset="0"/>
                <a:ea typeface="Source Sans Pro" pitchFamily="34" charset="-122"/>
                <a:cs typeface="Source Sans Pro" pitchFamily="34" charset="-120"/>
              </a:rPr>
              <a:t>and accessible.</a:t>
            </a:r>
            <a:endParaRPr lang="en-US" sz="1915" dirty="0"/>
          </a:p>
        </p:txBody>
      </p:sp>
      <p:pic>
        <p:nvPicPr>
          <p:cNvPr id="16" name="Image 1" descr="preencoded.png"/>
          <p:cNvPicPr>
            <a:picLocks noChangeAspect="1"/>
          </p:cNvPicPr>
          <p:nvPr/>
        </p:nvPicPr>
        <p:blipFill>
          <a:blip r:embed="rId7"/>
          <a:stretch>
            <a:fillRect/>
          </a:stretch>
        </p:blipFill>
        <p:spPr>
          <a:xfrm>
            <a:off x="9449038" y="2420700"/>
            <a:ext cx="4876324" cy="3250883"/>
          </a:xfrm>
          <a:prstGeom prst="rect">
            <a:avLst/>
          </a:prstGeom>
        </p:spPr>
      </p:pic>
    </p:spTree>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15766" y="-147144"/>
            <a:ext cx="14630400" cy="8229600"/>
          </a:xfrm>
          <a:prstGeom prst="rect">
            <a:avLst/>
          </a:prstGeom>
          <a:solidFill>
            <a:srgbClr val="181A1B"/>
          </a:solidFill>
          <a:ln/>
        </p:spPr>
      </p:sp>
      <p:sp>
        <p:nvSpPr>
          <p:cNvPr id="3" name="Shape 1"/>
          <p:cNvSpPr/>
          <p:nvPr/>
        </p:nvSpPr>
        <p:spPr>
          <a:xfrm>
            <a:off x="-31531" y="-147144"/>
            <a:ext cx="14661931" cy="8229600"/>
          </a:xfrm>
          <a:prstGeom prst="rect">
            <a:avLst/>
          </a:prstGeom>
          <a:solidFill>
            <a:srgbClr val="111213"/>
          </a:solidFill>
          <a:ln/>
        </p:spPr>
      </p:sp>
      <p:sp>
        <p:nvSpPr>
          <p:cNvPr id="4" name="Text 2"/>
          <p:cNvSpPr/>
          <p:nvPr/>
        </p:nvSpPr>
        <p:spPr>
          <a:xfrm>
            <a:off x="863798" y="2305526"/>
            <a:ext cx="8879291" cy="701278"/>
          </a:xfrm>
          <a:prstGeom prst="rect">
            <a:avLst/>
          </a:prstGeom>
          <a:noFill/>
          <a:ln/>
        </p:spPr>
        <p:txBody>
          <a:bodyPr wrap="none" rtlCol="0" anchor="t"/>
          <a:lstStyle/>
          <a:p>
            <a:pPr marL="0" indent="0" algn="r">
              <a:lnSpc>
                <a:spcPts val="5521"/>
              </a:lnSpc>
              <a:buNone/>
            </a:pPr>
            <a:r>
              <a:rPr lang="en-US" sz="6000" b="1" kern="0" spc="-44" dirty="0" smtClean="0">
                <a:solidFill>
                  <a:srgbClr val="FFFFFF"/>
                </a:solidFill>
                <a:latin typeface="Baskerville Old Face" panose="02020602080505020303" pitchFamily="18" charset="0"/>
                <a:ea typeface="Montserrat" pitchFamily="34" charset="-122"/>
              </a:rPr>
              <a:t>Originality &amp; Analysis</a:t>
            </a:r>
            <a:endParaRPr lang="en-US" sz="6000" dirty="0">
              <a:latin typeface="Baskerville Old Face" panose="02020602080505020303" pitchFamily="18" charset="0"/>
            </a:endParaRPr>
          </a:p>
        </p:txBody>
      </p:sp>
      <p:sp>
        <p:nvSpPr>
          <p:cNvPr id="10" name="Text 8"/>
          <p:cNvSpPr/>
          <p:nvPr/>
        </p:nvSpPr>
        <p:spPr>
          <a:xfrm>
            <a:off x="863798" y="3469259"/>
            <a:ext cx="12559862" cy="4161252"/>
          </a:xfrm>
          <a:prstGeom prst="rect">
            <a:avLst/>
          </a:prstGeom>
          <a:noFill/>
          <a:ln/>
        </p:spPr>
        <p:txBody>
          <a:bodyPr wrap="square" rtlCol="0" anchor="t"/>
          <a:lstStyle/>
          <a:p>
            <a:pPr>
              <a:lnSpc>
                <a:spcPts val="2915"/>
              </a:lnSpc>
            </a:pPr>
            <a:r>
              <a:rPr lang="en-US" sz="2500" dirty="0">
                <a:solidFill>
                  <a:srgbClr val="E2E6E9"/>
                </a:solidFill>
                <a:latin typeface="Source Sans Pro" pitchFamily="34" charset="0"/>
                <a:ea typeface="Source Sans Pro" pitchFamily="34" charset="-122"/>
                <a:cs typeface="Source Sans Pro" pitchFamily="34" charset="-120"/>
              </a:rPr>
              <a:t>There are games out there which are normal card games, but as said there is no "Organized" card playing game rather more all of these games have no more than 3.5 stars and </a:t>
            </a:r>
            <a:r>
              <a:rPr lang="en-US" sz="2500" dirty="0" smtClean="0">
                <a:solidFill>
                  <a:srgbClr val="E2E6E9"/>
                </a:solidFill>
                <a:latin typeface="Source Sans Pro" pitchFamily="34" charset="0"/>
                <a:ea typeface="Source Sans Pro" pitchFamily="34" charset="-122"/>
                <a:cs typeface="Source Sans Pro" pitchFamily="34" charset="-120"/>
              </a:rPr>
              <a:t>a lot </a:t>
            </a:r>
            <a:r>
              <a:rPr lang="en-US" sz="2500" dirty="0">
                <a:solidFill>
                  <a:srgbClr val="E2E6E9"/>
                </a:solidFill>
                <a:latin typeface="Source Sans Pro" pitchFamily="34" charset="0"/>
                <a:ea typeface="Source Sans Pro" pitchFamily="34" charset="-122"/>
                <a:cs typeface="Source Sans Pro" pitchFamily="34" charset="-120"/>
              </a:rPr>
              <a:t>of </a:t>
            </a:r>
            <a:r>
              <a:rPr lang="en-US" sz="2500" dirty="0" smtClean="0">
                <a:solidFill>
                  <a:srgbClr val="E2E6E9"/>
                </a:solidFill>
                <a:latin typeface="Source Sans Pro" pitchFamily="34" charset="0"/>
                <a:ea typeface="Source Sans Pro" pitchFamily="34" charset="-122"/>
                <a:cs typeface="Source Sans Pro" pitchFamily="34" charset="-120"/>
              </a:rPr>
              <a:t>issues.</a:t>
            </a:r>
          </a:p>
          <a:p>
            <a:pPr>
              <a:lnSpc>
                <a:spcPts val="2915"/>
              </a:lnSpc>
            </a:pPr>
            <a:endParaRPr lang="en-US" sz="2500" dirty="0" smtClean="0">
              <a:solidFill>
                <a:srgbClr val="E2E6E9"/>
              </a:solidFill>
              <a:latin typeface="Source Sans Pro" pitchFamily="34" charset="0"/>
              <a:ea typeface="Source Sans Pro" pitchFamily="34" charset="-122"/>
              <a:cs typeface="Source Sans Pro" pitchFamily="34" charset="-120"/>
            </a:endParaRPr>
          </a:p>
          <a:p>
            <a:pPr>
              <a:lnSpc>
                <a:spcPts val="2915"/>
              </a:lnSpc>
            </a:pPr>
            <a:r>
              <a:rPr lang="en-US" sz="2500" dirty="0" smtClean="0">
                <a:solidFill>
                  <a:srgbClr val="E2E6E9"/>
                </a:solidFill>
                <a:latin typeface="Source Sans Pro" pitchFamily="34" charset="0"/>
                <a:ea typeface="Source Sans Pro" pitchFamily="34" charset="-122"/>
                <a:cs typeface="Source Sans Pro" pitchFamily="34" charset="-120"/>
              </a:rPr>
              <a:t>During analysis of games we found that there were many games with a lot of bugs and wrong rules.</a:t>
            </a: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21702" y="2045"/>
            <a:ext cx="14630400" cy="8229600"/>
          </a:xfrm>
          <a:prstGeom prst="rect">
            <a:avLst/>
          </a:prstGeom>
          <a:solidFill>
            <a:srgbClr val="111213"/>
          </a:solidFill>
          <a:ln/>
        </p:spPr>
      </p:sp>
      <p:pic>
        <p:nvPicPr>
          <p:cNvPr id="4" name="Image 0" descr="preencoded.png"/>
          <p:cNvPicPr>
            <a:picLocks noChangeAspect="1"/>
          </p:cNvPicPr>
          <p:nvPr/>
        </p:nvPicPr>
        <p:blipFill>
          <a:blip r:embed="rId3"/>
          <a:stretch>
            <a:fillRect/>
          </a:stretch>
        </p:blipFill>
        <p:spPr>
          <a:xfrm>
            <a:off x="-1" y="-21021"/>
            <a:ext cx="5666185" cy="8229600"/>
          </a:xfrm>
          <a:prstGeom prst="rect">
            <a:avLst/>
          </a:prstGeom>
        </p:spPr>
      </p:pic>
      <p:sp>
        <p:nvSpPr>
          <p:cNvPr id="6" name="Text 2"/>
          <p:cNvSpPr/>
          <p:nvPr/>
        </p:nvSpPr>
        <p:spPr>
          <a:xfrm>
            <a:off x="6350198" y="1013579"/>
            <a:ext cx="5841802" cy="701278"/>
          </a:xfrm>
          <a:prstGeom prst="rect">
            <a:avLst/>
          </a:prstGeom>
          <a:noFill/>
          <a:ln/>
        </p:spPr>
        <p:txBody>
          <a:bodyPr wrap="none" rtlCol="0" anchor="t"/>
          <a:lstStyle/>
          <a:p>
            <a:pPr marL="0" indent="0" algn="r">
              <a:lnSpc>
                <a:spcPts val="5521"/>
              </a:lnSpc>
              <a:buNone/>
            </a:pPr>
            <a:r>
              <a:rPr lang="en-US" sz="4417" b="1" kern="0" spc="-44" dirty="0" smtClean="0">
                <a:solidFill>
                  <a:srgbClr val="FFFFFF"/>
                </a:solidFill>
                <a:latin typeface="Montserrat" pitchFamily="34" charset="0"/>
                <a:ea typeface="Montserrat" pitchFamily="34" charset="-122"/>
                <a:cs typeface="Montserrat" pitchFamily="34" charset="-120"/>
              </a:rPr>
              <a:t>Social Impact</a:t>
            </a:r>
            <a:endParaRPr lang="en-US" sz="4417" dirty="0"/>
          </a:p>
        </p:txBody>
      </p:sp>
      <p:sp>
        <p:nvSpPr>
          <p:cNvPr id="7" name="Shape 3"/>
          <p:cNvSpPr/>
          <p:nvPr/>
        </p:nvSpPr>
        <p:spPr>
          <a:xfrm>
            <a:off x="6350198" y="2362676"/>
            <a:ext cx="555308" cy="555308"/>
          </a:xfrm>
          <a:prstGeom prst="roundRect">
            <a:avLst>
              <a:gd name="adj" fmla="val 6667"/>
            </a:avLst>
          </a:prstGeom>
          <a:solidFill>
            <a:srgbClr val="303132"/>
          </a:solidFill>
          <a:ln/>
        </p:spPr>
      </p:sp>
      <p:sp>
        <p:nvSpPr>
          <p:cNvPr id="8" name="Text 4"/>
          <p:cNvSpPr/>
          <p:nvPr/>
        </p:nvSpPr>
        <p:spPr>
          <a:xfrm>
            <a:off x="6563558" y="2471976"/>
            <a:ext cx="128588" cy="336590"/>
          </a:xfrm>
          <a:prstGeom prst="rect">
            <a:avLst/>
          </a:prstGeom>
          <a:noFill/>
          <a:ln/>
        </p:spPr>
        <p:txBody>
          <a:bodyPr wrap="none" rtlCol="0" anchor="t"/>
          <a:lstStyle/>
          <a:p>
            <a:pPr marL="0" indent="0" algn="ctr">
              <a:lnSpc>
                <a:spcPts val="2650"/>
              </a:lnSpc>
              <a:buNone/>
            </a:pPr>
            <a:r>
              <a:rPr lang="en-US" sz="2650" b="1" kern="0" spc="-27" dirty="0">
                <a:solidFill>
                  <a:srgbClr val="E2E6E9"/>
                </a:solidFill>
                <a:latin typeface="Montserrat" pitchFamily="34" charset="0"/>
                <a:ea typeface="Montserrat" pitchFamily="34" charset="-122"/>
                <a:cs typeface="Montserrat" pitchFamily="34" charset="-120"/>
              </a:rPr>
              <a:t>1</a:t>
            </a:r>
            <a:endParaRPr lang="en-US" sz="2650" dirty="0"/>
          </a:p>
        </p:txBody>
      </p:sp>
      <p:sp>
        <p:nvSpPr>
          <p:cNvPr id="9" name="Text 5"/>
          <p:cNvSpPr/>
          <p:nvPr/>
        </p:nvSpPr>
        <p:spPr>
          <a:xfrm>
            <a:off x="7152323" y="2362676"/>
            <a:ext cx="2782729" cy="350639"/>
          </a:xfrm>
          <a:prstGeom prst="rect">
            <a:avLst/>
          </a:prstGeom>
          <a:noFill/>
          <a:ln/>
        </p:spPr>
        <p:txBody>
          <a:bodyPr wrap="none" rtlCol="0" anchor="t"/>
          <a:lstStyle/>
          <a:p>
            <a:pPr marL="0" indent="0">
              <a:lnSpc>
                <a:spcPts val="2761"/>
              </a:lnSpc>
              <a:buNone/>
            </a:pPr>
            <a:r>
              <a:rPr lang="en-US" sz="2209" b="1" kern="0" spc="-22" dirty="0" smtClean="0">
                <a:solidFill>
                  <a:srgbClr val="E2E6E9"/>
                </a:solidFill>
                <a:latin typeface="Montserrat" pitchFamily="34" charset="0"/>
                <a:ea typeface="Montserrat" pitchFamily="34" charset="-122"/>
                <a:cs typeface="Montserrat" pitchFamily="34" charset="-120"/>
              </a:rPr>
              <a:t>Playing with Family</a:t>
            </a:r>
            <a:endParaRPr lang="en-US" sz="2209" dirty="0"/>
          </a:p>
        </p:txBody>
      </p:sp>
      <p:sp>
        <p:nvSpPr>
          <p:cNvPr id="10" name="Text 6"/>
          <p:cNvSpPr/>
          <p:nvPr/>
        </p:nvSpPr>
        <p:spPr>
          <a:xfrm>
            <a:off x="7152323" y="2861310"/>
            <a:ext cx="6195815" cy="1850827"/>
          </a:xfrm>
          <a:prstGeom prst="rect">
            <a:avLst/>
          </a:prstGeom>
          <a:noFill/>
          <a:ln/>
        </p:spPr>
        <p:txBody>
          <a:bodyPr wrap="square" rtlCol="0" anchor="t"/>
          <a:lstStyle/>
          <a:p>
            <a:pPr marL="0" indent="0">
              <a:lnSpc>
                <a:spcPts val="2915"/>
              </a:lnSpc>
              <a:buNone/>
            </a:pPr>
            <a:r>
              <a:rPr lang="en-US" sz="1944" dirty="0" smtClean="0">
                <a:solidFill>
                  <a:srgbClr val="E2E6E9"/>
                </a:solidFill>
                <a:latin typeface="Source Sans Pro" pitchFamily="34" charset="0"/>
                <a:ea typeface="Source Sans Pro" pitchFamily="34" charset="-122"/>
                <a:cs typeface="Source Sans Pro" pitchFamily="34" charset="-120"/>
              </a:rPr>
              <a:t>Nowadays, there not many games that can be played with whole family. Game for all age group that can be  played together.</a:t>
            </a:r>
            <a:endParaRPr lang="en-US" sz="1944" dirty="0"/>
          </a:p>
        </p:txBody>
      </p:sp>
      <p:sp>
        <p:nvSpPr>
          <p:cNvPr id="11" name="Shape 7"/>
          <p:cNvSpPr/>
          <p:nvPr/>
        </p:nvSpPr>
        <p:spPr>
          <a:xfrm>
            <a:off x="6267105" y="5236607"/>
            <a:ext cx="555308" cy="555308"/>
          </a:xfrm>
          <a:prstGeom prst="roundRect">
            <a:avLst>
              <a:gd name="adj" fmla="val 6667"/>
            </a:avLst>
          </a:prstGeom>
          <a:solidFill>
            <a:srgbClr val="303132"/>
          </a:solidFill>
          <a:ln/>
        </p:spPr>
        <p:txBody>
          <a:bodyPr/>
          <a:lstStyle/>
          <a:p>
            <a:endParaRPr lang="en-IN" dirty="0"/>
          </a:p>
        </p:txBody>
      </p:sp>
      <p:sp>
        <p:nvSpPr>
          <p:cNvPr id="12" name="Text 8"/>
          <p:cNvSpPr/>
          <p:nvPr/>
        </p:nvSpPr>
        <p:spPr>
          <a:xfrm>
            <a:off x="6411863" y="5296650"/>
            <a:ext cx="195263" cy="336590"/>
          </a:xfrm>
          <a:prstGeom prst="rect">
            <a:avLst/>
          </a:prstGeom>
          <a:noFill/>
          <a:ln/>
        </p:spPr>
        <p:txBody>
          <a:bodyPr wrap="none" rtlCol="0" anchor="t"/>
          <a:lstStyle/>
          <a:p>
            <a:pPr marL="0" indent="0" algn="ctr">
              <a:lnSpc>
                <a:spcPts val="2650"/>
              </a:lnSpc>
              <a:buNone/>
            </a:pPr>
            <a:r>
              <a:rPr lang="en-US" sz="2650" b="1" kern="0" spc="-27" dirty="0" smtClean="0">
                <a:solidFill>
                  <a:srgbClr val="E2E6E9"/>
                </a:solidFill>
                <a:latin typeface="Montserrat" pitchFamily="34" charset="0"/>
                <a:ea typeface="Montserrat" pitchFamily="34" charset="-122"/>
                <a:cs typeface="Montserrat" pitchFamily="34" charset="-120"/>
              </a:rPr>
              <a:t>2</a:t>
            </a:r>
            <a:endParaRPr lang="en-US" sz="2650" dirty="0"/>
          </a:p>
        </p:txBody>
      </p:sp>
      <p:sp>
        <p:nvSpPr>
          <p:cNvPr id="13" name="Text 9"/>
          <p:cNvSpPr/>
          <p:nvPr/>
        </p:nvSpPr>
        <p:spPr>
          <a:xfrm>
            <a:off x="6926956" y="5236607"/>
            <a:ext cx="2782729" cy="701278"/>
          </a:xfrm>
          <a:prstGeom prst="rect">
            <a:avLst/>
          </a:prstGeom>
          <a:noFill/>
          <a:ln/>
        </p:spPr>
        <p:txBody>
          <a:bodyPr wrap="square" rtlCol="0" anchor="t"/>
          <a:lstStyle/>
          <a:p>
            <a:pPr marL="0" indent="0">
              <a:lnSpc>
                <a:spcPts val="2761"/>
              </a:lnSpc>
              <a:buNone/>
            </a:pPr>
            <a:r>
              <a:rPr lang="en-US" sz="2209" b="1" kern="0" spc="-22" dirty="0" smtClean="0">
                <a:solidFill>
                  <a:srgbClr val="E2E6E9"/>
                </a:solidFill>
                <a:latin typeface="Montserrat" pitchFamily="34" charset="0"/>
                <a:ea typeface="Montserrat" pitchFamily="34" charset="-122"/>
              </a:rPr>
              <a:t>Playing with Friends</a:t>
            </a:r>
            <a:endParaRPr lang="en-US" sz="2209" dirty="0"/>
          </a:p>
        </p:txBody>
      </p:sp>
      <p:sp>
        <p:nvSpPr>
          <p:cNvPr id="14" name="Text 10"/>
          <p:cNvSpPr/>
          <p:nvPr/>
        </p:nvSpPr>
        <p:spPr>
          <a:xfrm>
            <a:off x="7042612" y="6111716"/>
            <a:ext cx="6105829" cy="1480661"/>
          </a:xfrm>
          <a:prstGeom prst="rect">
            <a:avLst/>
          </a:prstGeom>
          <a:noFill/>
          <a:ln/>
        </p:spPr>
        <p:txBody>
          <a:bodyPr wrap="square" rtlCol="0" anchor="t"/>
          <a:lstStyle/>
          <a:p>
            <a:pPr marL="0" indent="0">
              <a:lnSpc>
                <a:spcPts val="2915"/>
              </a:lnSpc>
              <a:buNone/>
            </a:pPr>
            <a:r>
              <a:rPr lang="en-US" sz="1944" dirty="0" smtClean="0">
                <a:solidFill>
                  <a:srgbClr val="E2E6E9"/>
                </a:solidFill>
                <a:latin typeface="Source Sans Pro" pitchFamily="34" charset="0"/>
                <a:ea typeface="Source Sans Pro" pitchFamily="34" charset="-122"/>
              </a:rPr>
              <a:t>In todays fast paced world it is hard for friends to get same college or be get together many times</a:t>
            </a:r>
          </a:p>
          <a:p>
            <a:pPr marL="0" indent="0">
              <a:lnSpc>
                <a:spcPts val="2915"/>
              </a:lnSpc>
              <a:buNone/>
            </a:pPr>
            <a:r>
              <a:rPr lang="en-US" sz="1944" dirty="0" smtClean="0">
                <a:solidFill>
                  <a:srgbClr val="E2E6E9"/>
                </a:solidFill>
                <a:latin typeface="Source Sans Pro" pitchFamily="34" charset="0"/>
                <a:ea typeface="Source Sans Pro" pitchFamily="34" charset="-122"/>
              </a:rPr>
              <a:t>So this game can be played online multiplayer and it is not addictive also.</a:t>
            </a:r>
            <a:endParaRPr lang="en-US" sz="1944" dirty="0"/>
          </a:p>
        </p:txBody>
      </p:sp>
      <p:sp>
        <p:nvSpPr>
          <p:cNvPr id="16" name="Text 12"/>
          <p:cNvSpPr/>
          <p:nvPr/>
        </p:nvSpPr>
        <p:spPr>
          <a:xfrm>
            <a:off x="6529864" y="5345906"/>
            <a:ext cx="195858" cy="336590"/>
          </a:xfrm>
          <a:prstGeom prst="rect">
            <a:avLst/>
          </a:prstGeom>
          <a:noFill/>
          <a:ln/>
        </p:spPr>
        <p:txBody>
          <a:bodyPr wrap="none" rtlCol="0" anchor="t"/>
          <a:lstStyle/>
          <a:p>
            <a:pPr marL="0" indent="0" algn="ctr">
              <a:lnSpc>
                <a:spcPts val="2650"/>
              </a:lnSpc>
              <a:buNone/>
            </a:pPr>
            <a:endParaRPr lang="en-US" sz="2650" dirty="0"/>
          </a:p>
        </p:txBody>
      </p:sp>
      <p:sp>
        <p:nvSpPr>
          <p:cNvPr id="17" name="Text 13"/>
          <p:cNvSpPr/>
          <p:nvPr/>
        </p:nvSpPr>
        <p:spPr>
          <a:xfrm>
            <a:off x="7152323" y="5236607"/>
            <a:ext cx="2782729" cy="350639"/>
          </a:xfrm>
          <a:prstGeom prst="rect">
            <a:avLst/>
          </a:prstGeom>
          <a:noFill/>
          <a:ln/>
        </p:spPr>
        <p:txBody>
          <a:bodyPr wrap="none" rtlCol="0" anchor="t"/>
          <a:lstStyle/>
          <a:p>
            <a:pPr marL="0" indent="0">
              <a:lnSpc>
                <a:spcPts val="2761"/>
              </a:lnSpc>
              <a:buNone/>
            </a:pPr>
            <a:endParaRPr lang="en-US" sz="2209" dirty="0"/>
          </a:p>
        </p:txBody>
      </p:sp>
      <p:sp>
        <p:nvSpPr>
          <p:cNvPr id="20" name="Text 16"/>
          <p:cNvSpPr/>
          <p:nvPr/>
        </p:nvSpPr>
        <p:spPr>
          <a:xfrm>
            <a:off x="10345222" y="5345906"/>
            <a:ext cx="228481" cy="336590"/>
          </a:xfrm>
          <a:prstGeom prst="rect">
            <a:avLst/>
          </a:prstGeom>
          <a:noFill/>
          <a:ln/>
        </p:spPr>
        <p:txBody>
          <a:bodyPr wrap="none" rtlCol="0" anchor="t"/>
          <a:lstStyle/>
          <a:p>
            <a:pPr marL="0" indent="0" algn="ctr">
              <a:lnSpc>
                <a:spcPts val="2650"/>
              </a:lnSpc>
              <a:buNone/>
            </a:pPr>
            <a:endParaRPr lang="en-US" sz="2650" dirty="0"/>
          </a:p>
        </p:txBody>
      </p:sp>
      <p:sp>
        <p:nvSpPr>
          <p:cNvPr id="21" name="Text 17"/>
          <p:cNvSpPr/>
          <p:nvPr/>
        </p:nvSpPr>
        <p:spPr>
          <a:xfrm>
            <a:off x="10983992" y="5236607"/>
            <a:ext cx="2782729" cy="350639"/>
          </a:xfrm>
          <a:prstGeom prst="rect">
            <a:avLst/>
          </a:prstGeom>
          <a:noFill/>
          <a:ln/>
        </p:spPr>
        <p:txBody>
          <a:bodyPr wrap="none" rtlCol="0" anchor="t"/>
          <a:lstStyle/>
          <a:p>
            <a:pPr marL="0" indent="0">
              <a:lnSpc>
                <a:spcPts val="2761"/>
              </a:lnSpc>
              <a:buNone/>
            </a:pPr>
            <a:endParaRPr lang="en-US" sz="2209" dirty="0"/>
          </a:p>
        </p:txBody>
      </p:sp>
      <p:sp>
        <p:nvSpPr>
          <p:cNvPr id="22" name="Text 18"/>
          <p:cNvSpPr/>
          <p:nvPr/>
        </p:nvSpPr>
        <p:spPr>
          <a:xfrm>
            <a:off x="10983992" y="5735241"/>
            <a:ext cx="2782729" cy="1480661"/>
          </a:xfrm>
          <a:prstGeom prst="rect">
            <a:avLst/>
          </a:prstGeom>
          <a:noFill/>
          <a:ln/>
        </p:spPr>
        <p:txBody>
          <a:bodyPr wrap="square" rtlCol="0" anchor="t"/>
          <a:lstStyle/>
          <a:p>
            <a:pPr marL="0" indent="0">
              <a:lnSpc>
                <a:spcPts val="2915"/>
              </a:lnSpc>
              <a:buNone/>
            </a:pPr>
            <a:endParaRPr lang="en-US" sz="1944" dirty="0"/>
          </a:p>
        </p:txBody>
      </p:sp>
      <p:pic>
        <p:nvPicPr>
          <p:cNvPr id="23" name="Picture 22"/>
          <p:cNvPicPr>
            <a:picLocks noChangeAspect="1"/>
          </p:cNvPicPr>
          <p:nvPr/>
        </p:nvPicPr>
        <p:blipFill>
          <a:blip r:embed="rId4"/>
          <a:stretch>
            <a:fillRect/>
          </a:stretch>
        </p:blipFill>
        <p:spPr>
          <a:xfrm>
            <a:off x="257118" y="228162"/>
            <a:ext cx="5151946" cy="3436348"/>
          </a:xfrm>
          <a:prstGeom prst="rect">
            <a:avLst/>
          </a:prstGeom>
        </p:spPr>
      </p:pic>
      <p:pic>
        <p:nvPicPr>
          <p:cNvPr id="24" name="Picture 23"/>
          <p:cNvPicPr>
            <a:picLocks noChangeAspect="1"/>
          </p:cNvPicPr>
          <p:nvPr/>
        </p:nvPicPr>
        <p:blipFill>
          <a:blip r:embed="rId5"/>
          <a:stretch>
            <a:fillRect/>
          </a:stretch>
        </p:blipFill>
        <p:spPr>
          <a:xfrm>
            <a:off x="422622" y="4606652"/>
            <a:ext cx="4842464" cy="354867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6" name="Text 2"/>
          <p:cNvSpPr/>
          <p:nvPr/>
        </p:nvSpPr>
        <p:spPr>
          <a:xfrm>
            <a:off x="837486" y="75580"/>
            <a:ext cx="7494151" cy="679847"/>
          </a:xfrm>
          <a:prstGeom prst="rect">
            <a:avLst/>
          </a:prstGeom>
          <a:noFill/>
          <a:ln/>
        </p:spPr>
        <p:txBody>
          <a:bodyPr wrap="none" rtlCol="0" anchor="t"/>
          <a:lstStyle/>
          <a:p>
            <a:pPr marL="0" indent="0" algn="r">
              <a:lnSpc>
                <a:spcPts val="5353"/>
              </a:lnSpc>
              <a:buNone/>
            </a:pPr>
            <a:r>
              <a:rPr lang="en-US" sz="6000" b="1" kern="0" spc="-43" dirty="0" smtClean="0">
                <a:solidFill>
                  <a:srgbClr val="FFFFFF"/>
                </a:solidFill>
                <a:latin typeface="Baskerville Old Face" panose="02020602080505020303" pitchFamily="18" charset="0"/>
                <a:ea typeface="Montserrat" pitchFamily="34" charset="-122"/>
                <a:cs typeface="Montserrat" pitchFamily="34" charset="-120"/>
              </a:rPr>
              <a:t>Conclusion</a:t>
            </a:r>
          </a:p>
          <a:p>
            <a:pPr marL="0" indent="0">
              <a:lnSpc>
                <a:spcPts val="5353"/>
              </a:lnSpc>
              <a:buNone/>
            </a:pPr>
            <a:endParaRPr lang="en-US" sz="6000" b="1" kern="0" spc="-43" dirty="0">
              <a:solidFill>
                <a:srgbClr val="FFFFFF"/>
              </a:solidFill>
              <a:latin typeface="Baskerville Old Face" panose="02020602080505020303" pitchFamily="18" charset="0"/>
              <a:ea typeface="Montserrat" pitchFamily="34" charset="-122"/>
              <a:cs typeface="Montserrat" pitchFamily="34" charset="-120"/>
            </a:endParaRPr>
          </a:p>
          <a:p>
            <a:pPr marL="0" indent="0">
              <a:lnSpc>
                <a:spcPts val="5353"/>
              </a:lnSpc>
              <a:buNone/>
            </a:pPr>
            <a:r>
              <a:rPr lang="en-US" sz="3000" b="1" kern="0" spc="-43" dirty="0" smtClean="0">
                <a:solidFill>
                  <a:srgbClr val="FFFFFF"/>
                </a:solidFill>
                <a:latin typeface="Baskerville Old Face" panose="02020602080505020303" pitchFamily="18" charset="0"/>
                <a:ea typeface="Montserrat" pitchFamily="34" charset="-122"/>
                <a:cs typeface="Montserrat" pitchFamily="34" charset="-120"/>
              </a:rPr>
              <a:t>For now we conclude here but we aspire to add more……</a:t>
            </a:r>
          </a:p>
          <a:p>
            <a:pPr marL="0" indent="0" algn="r">
              <a:lnSpc>
                <a:spcPts val="5353"/>
              </a:lnSpc>
              <a:buNone/>
            </a:pPr>
            <a:endParaRPr lang="en-US" sz="6000" b="1" kern="0" spc="-43" dirty="0" smtClean="0">
              <a:solidFill>
                <a:srgbClr val="FFFFFF"/>
              </a:solidFill>
              <a:latin typeface="Baskerville Old Face" panose="02020602080505020303" pitchFamily="18" charset="0"/>
              <a:ea typeface="Montserrat" pitchFamily="34" charset="-122"/>
              <a:cs typeface="Montserrat" pitchFamily="34" charset="-120"/>
            </a:endParaRPr>
          </a:p>
          <a:p>
            <a:pPr marL="0" indent="0" algn="r">
              <a:lnSpc>
                <a:spcPts val="5353"/>
              </a:lnSpc>
              <a:buNone/>
            </a:pPr>
            <a:endParaRPr lang="en-US" sz="3000" dirty="0">
              <a:latin typeface="Baskerville Old Face" panose="02020602080505020303" pitchFamily="18" charset="0"/>
            </a:endParaRPr>
          </a:p>
        </p:txBody>
      </p:sp>
      <p:sp>
        <p:nvSpPr>
          <p:cNvPr id="8" name="Text 4"/>
          <p:cNvSpPr/>
          <p:nvPr/>
        </p:nvSpPr>
        <p:spPr>
          <a:xfrm>
            <a:off x="1044297" y="5231130"/>
            <a:ext cx="124658" cy="326350"/>
          </a:xfrm>
          <a:prstGeom prst="rect">
            <a:avLst/>
          </a:prstGeom>
          <a:noFill/>
          <a:ln/>
        </p:spPr>
        <p:txBody>
          <a:bodyPr wrap="none" rtlCol="0" anchor="t"/>
          <a:lstStyle/>
          <a:p>
            <a:pPr marL="0" indent="0" algn="ctr">
              <a:lnSpc>
                <a:spcPts val="2569"/>
              </a:lnSpc>
              <a:buNone/>
            </a:pPr>
            <a:endParaRPr lang="en-US" sz="2569" dirty="0"/>
          </a:p>
        </p:txBody>
      </p:sp>
      <p:sp>
        <p:nvSpPr>
          <p:cNvPr id="12" name="Text 8"/>
          <p:cNvSpPr/>
          <p:nvPr/>
        </p:nvSpPr>
        <p:spPr>
          <a:xfrm>
            <a:off x="5410200" y="5231130"/>
            <a:ext cx="189309" cy="326350"/>
          </a:xfrm>
          <a:prstGeom prst="rect">
            <a:avLst/>
          </a:prstGeom>
          <a:noFill/>
          <a:ln/>
        </p:spPr>
        <p:txBody>
          <a:bodyPr wrap="none" rtlCol="0" anchor="t"/>
          <a:lstStyle/>
          <a:p>
            <a:pPr marL="0" indent="0" algn="ctr">
              <a:lnSpc>
                <a:spcPts val="2569"/>
              </a:lnSpc>
              <a:buNone/>
            </a:pPr>
            <a:endParaRPr lang="en-US" sz="2569" dirty="0"/>
          </a:p>
        </p:txBody>
      </p:sp>
      <p:sp>
        <p:nvSpPr>
          <p:cNvPr id="16" name="Text 12"/>
          <p:cNvSpPr/>
          <p:nvPr/>
        </p:nvSpPr>
        <p:spPr>
          <a:xfrm>
            <a:off x="9808012" y="5231130"/>
            <a:ext cx="189905" cy="326350"/>
          </a:xfrm>
          <a:prstGeom prst="rect">
            <a:avLst/>
          </a:prstGeom>
          <a:noFill/>
          <a:ln/>
        </p:spPr>
        <p:txBody>
          <a:bodyPr wrap="none" rtlCol="0" anchor="t"/>
          <a:lstStyle/>
          <a:p>
            <a:pPr marL="0" indent="0" algn="ctr">
              <a:lnSpc>
                <a:spcPts val="2569"/>
              </a:lnSpc>
              <a:buNone/>
            </a:pPr>
            <a:endParaRPr lang="en-US" sz="2569" dirty="0"/>
          </a:p>
        </p:txBody>
      </p:sp>
      <p:sp>
        <p:nvSpPr>
          <p:cNvPr id="20" name="Text 5"/>
          <p:cNvSpPr/>
          <p:nvPr/>
        </p:nvSpPr>
        <p:spPr>
          <a:xfrm>
            <a:off x="5372576" y="3623786"/>
            <a:ext cx="3223974" cy="350639"/>
          </a:xfrm>
          <a:prstGeom prst="rect">
            <a:avLst/>
          </a:prstGeom>
          <a:noFill/>
          <a:ln/>
        </p:spPr>
        <p:txBody>
          <a:bodyPr wrap="none" rtlCol="0" anchor="t"/>
          <a:lstStyle/>
          <a:p>
            <a:pPr marL="0" indent="0">
              <a:lnSpc>
                <a:spcPts val="2761"/>
              </a:lnSpc>
              <a:buNone/>
            </a:pPr>
            <a:endParaRPr lang="en-US" sz="2209"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268</TotalTime>
  <Words>500</Words>
  <Application>Microsoft Office PowerPoint</Application>
  <PresentationFormat>Custom</PresentationFormat>
  <Paragraphs>65</Paragraphs>
  <Slides>10</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Baskerville Old Face</vt:lpstr>
      <vt:lpstr>Calibri</vt:lpstr>
      <vt:lpstr>Montserrat</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Meet Shah</cp:lastModifiedBy>
  <cp:revision>29</cp:revision>
  <dcterms:created xsi:type="dcterms:W3CDTF">2024-08-21T15:29:47Z</dcterms:created>
  <dcterms:modified xsi:type="dcterms:W3CDTF">2024-08-29T11:55:59Z</dcterms:modified>
</cp:coreProperties>
</file>